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57" r:id="rId3"/>
    <p:sldId id="258" r:id="rId4"/>
    <p:sldId id="259" r:id="rId5"/>
    <p:sldId id="261" r:id="rId6"/>
    <p:sldId id="292" r:id="rId7"/>
    <p:sldId id="264" r:id="rId8"/>
    <p:sldId id="262" r:id="rId9"/>
    <p:sldId id="291" r:id="rId10"/>
    <p:sldId id="265" r:id="rId11"/>
    <p:sldId id="266" r:id="rId12"/>
    <p:sldId id="267" r:id="rId13"/>
    <p:sldId id="268" r:id="rId14"/>
    <p:sldId id="270" r:id="rId15"/>
    <p:sldId id="272" r:id="rId16"/>
    <p:sldId id="282" r:id="rId17"/>
    <p:sldId id="283" r:id="rId18"/>
    <p:sldId id="263" r:id="rId19"/>
    <p:sldId id="271" r:id="rId20"/>
    <p:sldId id="273" r:id="rId21"/>
    <p:sldId id="274" r:id="rId22"/>
    <p:sldId id="276" r:id="rId23"/>
    <p:sldId id="277" r:id="rId24"/>
    <p:sldId id="275" r:id="rId25"/>
    <p:sldId id="278" r:id="rId26"/>
    <p:sldId id="281" r:id="rId27"/>
    <p:sldId id="279" r:id="rId28"/>
    <p:sldId id="280" r:id="rId29"/>
    <p:sldId id="285" r:id="rId30"/>
    <p:sldId id="286" r:id="rId31"/>
    <p:sldId id="287" r:id="rId32"/>
    <p:sldId id="288" r:id="rId33"/>
    <p:sldId id="289" r:id="rId34"/>
    <p:sldId id="290" r:id="rId35"/>
    <p:sldId id="260" r:id="rId36"/>
    <p:sldId id="2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itry Gershenson" initials="DG" lastIdx="8" clrIdx="0">
    <p:extLst>
      <p:ext uri="{19B8F6BF-5375-455C-9EA6-DF929625EA0E}">
        <p15:presenceInfo xmlns:p15="http://schemas.microsoft.com/office/powerpoint/2012/main" userId="S-1-5-21-4286658467-4243823776-1656315635-473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43"/>
  </p:normalViewPr>
  <p:slideViewPr>
    <p:cSldViewPr snapToGrid="0" snapToObjects="1">
      <p:cViewPr varScale="1">
        <p:scale>
          <a:sx n="103" d="100"/>
          <a:sy n="103"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7T10:52:12.422" idx="1">
    <p:pos x="7060" y="2153"/>
    <p:text>Not entirely true; this is the largest source of our error, no?</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17T10:53:35.960" idx="3">
    <p:pos x="4645" y="2802"/>
    <p:text>Interesting; I wasn't aware we were doing this; shouldn't the minimum value be applied, rather than maximum?</p:text>
    <p:extLst>
      <p:ext uri="{C676402C-5697-4E1C-873F-D02D1690AC5C}">
        <p15:threadingInfo xmlns:p15="http://schemas.microsoft.com/office/powerpoint/2012/main" timeZoneBias="420"/>
      </p:ext>
    </p:extLst>
  </p:cm>
  <p:cm authorId="1" dt="2018-07-17T10:56:22.535" idx="4">
    <p:pos x="4645" y="2898"/>
    <p:text>Also, why is this done before filtering?  Does the filter provide different values if we don't do the interpolation?</p:text>
    <p:extLst>
      <p:ext uri="{C676402C-5697-4E1C-873F-D02D1690AC5C}">
        <p15:threadingInfo xmlns:p15="http://schemas.microsoft.com/office/powerpoint/2012/main" timeZoneBias="42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7-17T10:56:38.079" idx="5">
    <p:pos x="5291" y="1662"/>
    <p:text>How much have we played with this threshold?  We may want to be more explicit about why this was chosen</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7-17T11:00:27.708" idx="6">
    <p:pos x="5377" y="1419"/>
    <p:text>What does this mean?  Will people understand?</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7-17T11:01:53.783" idx="7">
    <p:pos x="1312" y="1744"/>
    <p:text>What does this mean?</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7-17T11:02:33.179" idx="8">
    <p:pos x="6741" y="0"/>
    <p:text>We'll need higher res images</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5DBEDA-4C0A-354E-BC08-A5E54037EB68}"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237743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BEDA-4C0A-354E-BC08-A5E54037EB68}"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373711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BEDA-4C0A-354E-BC08-A5E54037EB68}"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266303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BEDA-4C0A-354E-BC08-A5E54037EB68}"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329125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5DBEDA-4C0A-354E-BC08-A5E54037EB68}" type="datetimeFigureOut">
              <a:rPr lang="en-US" smtClean="0"/>
              <a:t>7/27/2018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329849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5DBEDA-4C0A-354E-BC08-A5E54037EB68}" type="datetimeFigureOut">
              <a:rPr lang="en-US" smtClean="0"/>
              <a:t>7/27/2018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98757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5DBEDA-4C0A-354E-BC08-A5E54037EB68}" type="datetimeFigureOut">
              <a:rPr lang="en-US" smtClean="0"/>
              <a:t>7/27/2018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3131754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5DBEDA-4C0A-354E-BC08-A5E54037EB68}" type="datetimeFigureOut">
              <a:rPr lang="en-US" smtClean="0"/>
              <a:t>7/27/2018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277811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DBEDA-4C0A-354E-BC08-A5E54037EB68}" type="datetimeFigureOut">
              <a:rPr lang="en-US" smtClean="0"/>
              <a:t>7/27/2018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406633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5DBEDA-4C0A-354E-BC08-A5E54037EB68}" type="datetimeFigureOut">
              <a:rPr lang="en-US" smtClean="0"/>
              <a:t>7/27/2018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78945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5DBEDA-4C0A-354E-BC08-A5E54037EB68}" type="datetimeFigureOut">
              <a:rPr lang="en-US" smtClean="0"/>
              <a:t>7/27/2018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5495B-421D-CD4E-9924-33151963A12A}" type="slidenum">
              <a:rPr lang="en-US" smtClean="0"/>
              <a:t>‹#›</a:t>
            </a:fld>
            <a:endParaRPr lang="en-US"/>
          </a:p>
        </p:txBody>
      </p:sp>
    </p:spTree>
    <p:extLst>
      <p:ext uri="{BB962C8B-B14F-4D97-AF65-F5344CB8AC3E}">
        <p14:creationId xmlns:p14="http://schemas.microsoft.com/office/powerpoint/2010/main" val="3928417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DBEDA-4C0A-354E-BC08-A5E54037EB68}" type="datetimeFigureOut">
              <a:rPr lang="en-US" smtClean="0"/>
              <a:t>7/27/2018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5495B-421D-CD4E-9924-33151963A12A}" type="slidenum">
              <a:rPr lang="en-US" smtClean="0"/>
              <a:t>‹#›</a:t>
            </a:fld>
            <a:endParaRPr lang="en-US"/>
          </a:p>
        </p:txBody>
      </p:sp>
    </p:spTree>
    <p:extLst>
      <p:ext uri="{BB962C8B-B14F-4D97-AF65-F5344CB8AC3E}">
        <p14:creationId xmlns:p14="http://schemas.microsoft.com/office/powerpoint/2010/main" val="349869833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lpdaac.usgs.gov/dataset_discovery/modis/modis_products_table/mcd12q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Dijkstra's_algorith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lpdaac.usgs.gov/dataset_discovery/modis/modis_products_table/mcd12q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FA29-4CA6-A04D-BAD4-CF96E7C44568}"/>
              </a:ext>
            </a:extLst>
          </p:cNvPr>
          <p:cNvSpPr>
            <a:spLocks noGrp="1"/>
          </p:cNvSpPr>
          <p:nvPr>
            <p:ph type="ctrTitle"/>
          </p:nvPr>
        </p:nvSpPr>
        <p:spPr/>
        <p:txBody>
          <a:bodyPr/>
          <a:lstStyle/>
          <a:p>
            <a:r>
              <a:rPr lang="en-US" dirty="0"/>
              <a:t>How FB electrical grid modeling works</a:t>
            </a:r>
          </a:p>
        </p:txBody>
      </p:sp>
      <p:sp>
        <p:nvSpPr>
          <p:cNvPr id="3" name="Subtitle 2">
            <a:extLst>
              <a:ext uri="{FF2B5EF4-FFF2-40B4-BE49-F238E27FC236}">
                <a16:creationId xmlns:a16="http://schemas.microsoft.com/office/drawing/2014/main" id="{DB11251A-6032-2A44-B6EC-4AEFD9BB565D}"/>
              </a:ext>
            </a:extLst>
          </p:cNvPr>
          <p:cNvSpPr>
            <a:spLocks noGrp="1"/>
          </p:cNvSpPr>
          <p:nvPr>
            <p:ph type="subTitle" idx="1"/>
          </p:nvPr>
        </p:nvSpPr>
        <p:spPr/>
        <p:txBody>
          <a:bodyPr>
            <a:normAutofit lnSpcReduction="10000"/>
          </a:bodyPr>
          <a:lstStyle/>
          <a:p>
            <a:r>
              <a:rPr lang="en-US" dirty="0"/>
              <a:t>Dimitry </a:t>
            </a:r>
            <a:r>
              <a:rPr lang="en-US" dirty="0" err="1"/>
              <a:t>Gershenson</a:t>
            </a:r>
            <a:endParaRPr lang="en-US" dirty="0"/>
          </a:p>
          <a:p>
            <a:r>
              <a:rPr lang="en-US" dirty="0"/>
              <a:t>Anna Lerner</a:t>
            </a:r>
          </a:p>
          <a:p>
            <a:r>
              <a:rPr lang="en-US" dirty="0"/>
              <a:t>Brandon Rohrer</a:t>
            </a:r>
          </a:p>
          <a:p>
            <a:r>
              <a:rPr lang="en-US" dirty="0" err="1"/>
              <a:t>Sedar</a:t>
            </a:r>
            <a:r>
              <a:rPr lang="en-US" dirty="0"/>
              <a:t> </a:t>
            </a:r>
            <a:r>
              <a:rPr lang="en-US" dirty="0" err="1"/>
              <a:t>Sahin</a:t>
            </a:r>
            <a:endParaRPr lang="en-US" dirty="0"/>
          </a:p>
        </p:txBody>
      </p:sp>
    </p:spTree>
    <p:extLst>
      <p:ext uri="{BB962C8B-B14F-4D97-AF65-F5344CB8AC3E}">
        <p14:creationId xmlns:p14="http://schemas.microsoft.com/office/powerpoint/2010/main" val="279608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866D-D272-4146-AC32-9FD71689B902}"/>
              </a:ext>
            </a:extLst>
          </p:cNvPr>
          <p:cNvSpPr>
            <a:spLocks noGrp="1"/>
          </p:cNvSpPr>
          <p:nvPr>
            <p:ph type="title"/>
          </p:nvPr>
        </p:nvSpPr>
        <p:spPr/>
        <p:txBody>
          <a:bodyPr/>
          <a:lstStyle/>
          <a:p>
            <a:r>
              <a:rPr lang="en-US" dirty="0"/>
              <a:t>Nightlights filtering</a:t>
            </a:r>
          </a:p>
        </p:txBody>
      </p:sp>
      <p:sp>
        <p:nvSpPr>
          <p:cNvPr id="3" name="Content Placeholder 2">
            <a:extLst>
              <a:ext uri="{FF2B5EF4-FFF2-40B4-BE49-F238E27FC236}">
                <a16:creationId xmlns:a16="http://schemas.microsoft.com/office/drawing/2014/main" id="{172043FC-8885-7146-936B-370158BB4F3D}"/>
              </a:ext>
            </a:extLst>
          </p:cNvPr>
          <p:cNvSpPr>
            <a:spLocks noGrp="1"/>
          </p:cNvSpPr>
          <p:nvPr>
            <p:ph idx="1"/>
          </p:nvPr>
        </p:nvSpPr>
        <p:spPr/>
        <p:txBody>
          <a:bodyPr/>
          <a:lstStyle/>
          <a:p>
            <a:r>
              <a:rPr lang="en-US" dirty="0"/>
              <a:t>Estimate background lighting levels by convolving a 2-dimensional filter with the image. </a:t>
            </a:r>
          </a:p>
          <a:p>
            <a:r>
              <a:rPr lang="en-US" dirty="0"/>
              <a:t>Filtered pixel values = original pixel values – </a:t>
            </a:r>
            <a:r>
              <a:rPr lang="en-US" dirty="0" err="1"/>
              <a:t>backgound</a:t>
            </a:r>
            <a:r>
              <a:rPr lang="en-US" dirty="0"/>
              <a:t> – threshold</a:t>
            </a:r>
          </a:p>
          <a:p>
            <a:pPr lvl="1"/>
            <a:r>
              <a:rPr lang="en-US" dirty="0"/>
              <a:t>A threshold of .1 was selected through trial and error</a:t>
            </a:r>
          </a:p>
          <a:p>
            <a:r>
              <a:rPr lang="en-US" dirty="0"/>
              <a:t>Keep only the positive pixel values. Set the rest to zero.</a:t>
            </a:r>
          </a:p>
          <a:p>
            <a:endParaRPr lang="en-US" dirty="0"/>
          </a:p>
        </p:txBody>
      </p:sp>
    </p:spTree>
    <p:extLst>
      <p:ext uri="{BB962C8B-B14F-4D97-AF65-F5344CB8AC3E}">
        <p14:creationId xmlns:p14="http://schemas.microsoft.com/office/powerpoint/2010/main" val="354735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AF30-5CBE-954C-877F-3C0DC8C2FCCC}"/>
              </a:ext>
            </a:extLst>
          </p:cNvPr>
          <p:cNvSpPr>
            <a:spLocks noGrp="1"/>
          </p:cNvSpPr>
          <p:nvPr>
            <p:ph type="title"/>
          </p:nvPr>
        </p:nvSpPr>
        <p:spPr/>
        <p:txBody>
          <a:bodyPr/>
          <a:lstStyle/>
          <a:p>
            <a:r>
              <a:rPr lang="en-US" dirty="0"/>
              <a:t>Filter</a:t>
            </a:r>
          </a:p>
        </p:txBody>
      </p:sp>
      <p:sp>
        <p:nvSpPr>
          <p:cNvPr id="3" name="Content Placeholder 2">
            <a:extLst>
              <a:ext uri="{FF2B5EF4-FFF2-40B4-BE49-F238E27FC236}">
                <a16:creationId xmlns:a16="http://schemas.microsoft.com/office/drawing/2014/main" id="{9FC32B86-FFD3-194D-B76F-345ABD9F9BCB}"/>
              </a:ext>
            </a:extLst>
          </p:cNvPr>
          <p:cNvSpPr>
            <a:spLocks noGrp="1"/>
          </p:cNvSpPr>
          <p:nvPr>
            <p:ph idx="1"/>
          </p:nvPr>
        </p:nvSpPr>
        <p:spPr/>
        <p:txBody>
          <a:bodyPr/>
          <a:lstStyle/>
          <a:p>
            <a:r>
              <a:rPr lang="en-US" dirty="0"/>
              <a:t>Filter is 41 by 41 pixels, centered and symmetric.</a:t>
            </a:r>
          </a:p>
          <a:p>
            <a:r>
              <a:rPr lang="en-US" dirty="0"/>
              <a:t>The value for each pixel is 1 / (1 + d/2)^3, for d &lt;= 20</a:t>
            </a:r>
          </a:p>
          <a:p>
            <a:r>
              <a:rPr lang="en-US" dirty="0"/>
              <a:t>where d = sqrt(d_rows^2 + d_cols^2)</a:t>
            </a:r>
          </a:p>
          <a:p>
            <a:r>
              <a:rPr lang="en-US" dirty="0"/>
              <a:t>where </a:t>
            </a:r>
            <a:r>
              <a:rPr lang="en-US" dirty="0" err="1"/>
              <a:t>d_rows</a:t>
            </a:r>
            <a:r>
              <a:rPr lang="en-US" dirty="0"/>
              <a:t> is the number of rows to the center pixel and</a:t>
            </a:r>
          </a:p>
          <a:p>
            <a:r>
              <a:rPr lang="en-US" dirty="0" err="1"/>
              <a:t>d_cols</a:t>
            </a:r>
            <a:r>
              <a:rPr lang="en-US" dirty="0"/>
              <a:t> is the number of columns to the center pixel.</a:t>
            </a:r>
          </a:p>
          <a:p>
            <a:r>
              <a:rPr lang="en-US" dirty="0"/>
              <a:t>The value of all other pixels is zero.</a:t>
            </a:r>
          </a:p>
          <a:p>
            <a:r>
              <a:rPr lang="en-US" dirty="0"/>
              <a:t>The value of the center pixel is also set to zero.</a:t>
            </a:r>
          </a:p>
          <a:p>
            <a:r>
              <a:rPr lang="en-US" dirty="0"/>
              <a:t>The filter is then scaled so that the sum of all pixel values is one.</a:t>
            </a:r>
          </a:p>
        </p:txBody>
      </p:sp>
    </p:spTree>
    <p:extLst>
      <p:ext uri="{BB962C8B-B14F-4D97-AF65-F5344CB8AC3E}">
        <p14:creationId xmlns:p14="http://schemas.microsoft.com/office/powerpoint/2010/main" val="2479791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7481-147F-FA49-92B3-165DF9059ECC}"/>
              </a:ext>
            </a:extLst>
          </p:cNvPr>
          <p:cNvSpPr>
            <a:spLocks noGrp="1"/>
          </p:cNvSpPr>
          <p:nvPr>
            <p:ph type="title"/>
          </p:nvPr>
        </p:nvSpPr>
        <p:spPr>
          <a:xfrm>
            <a:off x="838200" y="365125"/>
            <a:ext cx="3148013" cy="1325563"/>
          </a:xfrm>
        </p:spPr>
        <p:txBody>
          <a:bodyPr/>
          <a:lstStyle/>
          <a:p>
            <a:r>
              <a:rPr lang="en-US" dirty="0"/>
              <a:t>Filter visualized</a:t>
            </a:r>
          </a:p>
        </p:txBody>
      </p:sp>
      <p:pic>
        <p:nvPicPr>
          <p:cNvPr id="9" name="Content Placeholder 8">
            <a:extLst>
              <a:ext uri="{FF2B5EF4-FFF2-40B4-BE49-F238E27FC236}">
                <a16:creationId xmlns:a16="http://schemas.microsoft.com/office/drawing/2014/main" id="{0E0B5E74-CD0B-E145-94C0-7BA20467CCDB}"/>
              </a:ext>
            </a:extLst>
          </p:cNvPr>
          <p:cNvPicPr>
            <a:picLocks noGrp="1" noChangeAspect="1"/>
          </p:cNvPicPr>
          <p:nvPr>
            <p:ph idx="1"/>
          </p:nvPr>
        </p:nvPicPr>
        <p:blipFill>
          <a:blip r:embed="rId2"/>
          <a:stretch>
            <a:fillRect/>
          </a:stretch>
        </p:blipFill>
        <p:spPr>
          <a:xfrm>
            <a:off x="4243388" y="274891"/>
            <a:ext cx="7689639" cy="6397371"/>
          </a:xfrm>
        </p:spPr>
      </p:pic>
    </p:spTree>
    <p:extLst>
      <p:ext uri="{BB962C8B-B14F-4D97-AF65-F5344CB8AC3E}">
        <p14:creationId xmlns:p14="http://schemas.microsoft.com/office/powerpoint/2010/main" val="2620109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3DA0-8B9E-FD48-B4CC-150EF641DA37}"/>
              </a:ext>
            </a:extLst>
          </p:cNvPr>
          <p:cNvSpPr>
            <a:spLocks noGrp="1"/>
          </p:cNvSpPr>
          <p:nvPr>
            <p:ph type="title"/>
          </p:nvPr>
        </p:nvSpPr>
        <p:spPr/>
        <p:txBody>
          <a:bodyPr/>
          <a:lstStyle/>
          <a:p>
            <a:r>
              <a:rPr lang="en-US" dirty="0"/>
              <a:t>Single image, before and after filtering</a:t>
            </a:r>
          </a:p>
        </p:txBody>
      </p:sp>
      <p:pic>
        <p:nvPicPr>
          <p:cNvPr id="5" name="Content Placeholder 4">
            <a:extLst>
              <a:ext uri="{FF2B5EF4-FFF2-40B4-BE49-F238E27FC236}">
                <a16:creationId xmlns:a16="http://schemas.microsoft.com/office/drawing/2014/main" id="{6E9BF43E-50AA-0249-95C0-1113649AE3B0}"/>
              </a:ext>
            </a:extLst>
          </p:cNvPr>
          <p:cNvPicPr>
            <a:picLocks noGrp="1" noChangeAspect="1"/>
          </p:cNvPicPr>
          <p:nvPr>
            <p:ph idx="1"/>
          </p:nvPr>
        </p:nvPicPr>
        <p:blipFill>
          <a:blip r:embed="rId2"/>
          <a:stretch>
            <a:fillRect/>
          </a:stretch>
        </p:blipFill>
        <p:spPr>
          <a:xfrm>
            <a:off x="1252491" y="1690688"/>
            <a:ext cx="4099011" cy="4351338"/>
          </a:xfrm>
        </p:spPr>
      </p:pic>
      <p:pic>
        <p:nvPicPr>
          <p:cNvPr id="7" name="Picture 6">
            <a:extLst>
              <a:ext uri="{FF2B5EF4-FFF2-40B4-BE49-F238E27FC236}">
                <a16:creationId xmlns:a16="http://schemas.microsoft.com/office/drawing/2014/main" id="{5ACD466B-E393-AB4D-A204-17787C4032F2}"/>
              </a:ext>
            </a:extLst>
          </p:cNvPr>
          <p:cNvPicPr>
            <a:picLocks noChangeAspect="1"/>
          </p:cNvPicPr>
          <p:nvPr/>
        </p:nvPicPr>
        <p:blipFill>
          <a:blip r:embed="rId3"/>
          <a:stretch>
            <a:fillRect/>
          </a:stretch>
        </p:blipFill>
        <p:spPr>
          <a:xfrm>
            <a:off x="6378536" y="1690688"/>
            <a:ext cx="4738467" cy="4351338"/>
          </a:xfrm>
          <a:prstGeom prst="rect">
            <a:avLst/>
          </a:prstGeom>
        </p:spPr>
      </p:pic>
    </p:spTree>
    <p:extLst>
      <p:ext uri="{BB962C8B-B14F-4D97-AF65-F5344CB8AC3E}">
        <p14:creationId xmlns:p14="http://schemas.microsoft.com/office/powerpoint/2010/main" val="2816754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0EAE-F52E-F94F-85D1-FFB1B2A2ECCA}"/>
              </a:ext>
            </a:extLst>
          </p:cNvPr>
          <p:cNvSpPr>
            <a:spLocks noGrp="1"/>
          </p:cNvSpPr>
          <p:nvPr>
            <p:ph type="title"/>
          </p:nvPr>
        </p:nvSpPr>
        <p:spPr/>
        <p:txBody>
          <a:bodyPr/>
          <a:lstStyle/>
          <a:p>
            <a:r>
              <a:rPr lang="en-US" dirty="0"/>
              <a:t>Find persistently lit tiles</a:t>
            </a:r>
          </a:p>
        </p:txBody>
      </p:sp>
      <p:sp>
        <p:nvSpPr>
          <p:cNvPr id="3" name="Content Placeholder 2">
            <a:extLst>
              <a:ext uri="{FF2B5EF4-FFF2-40B4-BE49-F238E27FC236}">
                <a16:creationId xmlns:a16="http://schemas.microsoft.com/office/drawing/2014/main" id="{59FC4746-FFB1-0149-90F3-C18E5D1F708F}"/>
              </a:ext>
            </a:extLst>
          </p:cNvPr>
          <p:cNvSpPr>
            <a:spLocks noGrp="1"/>
          </p:cNvSpPr>
          <p:nvPr>
            <p:ph idx="1"/>
          </p:nvPr>
        </p:nvSpPr>
        <p:spPr/>
        <p:txBody>
          <a:bodyPr/>
          <a:lstStyle/>
          <a:p>
            <a:r>
              <a:rPr lang="en-US" dirty="0"/>
              <a:t>For each zoom level 17 tile, across all 60 filtered monthly composites, find the 70th percentile value.</a:t>
            </a:r>
          </a:p>
          <a:p>
            <a:r>
              <a:rPr lang="en-US" dirty="0"/>
              <a:t>This means than a tile must appear lit at least 30% of the time to register as electrified.</a:t>
            </a:r>
          </a:p>
          <a:p>
            <a:r>
              <a:rPr lang="en-US" dirty="0"/>
              <a:t>This helps eliminate transient lights and illumination due to causes other than electrically-powered lighting.</a:t>
            </a:r>
          </a:p>
        </p:txBody>
      </p:sp>
    </p:spTree>
    <p:extLst>
      <p:ext uri="{BB962C8B-B14F-4D97-AF65-F5344CB8AC3E}">
        <p14:creationId xmlns:p14="http://schemas.microsoft.com/office/powerpoint/2010/main" val="67410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671F-174D-684F-8727-3C7D9CF9C808}"/>
              </a:ext>
            </a:extLst>
          </p:cNvPr>
          <p:cNvSpPr>
            <a:spLocks noGrp="1"/>
          </p:cNvSpPr>
          <p:nvPr>
            <p:ph type="title"/>
          </p:nvPr>
        </p:nvSpPr>
        <p:spPr/>
        <p:txBody>
          <a:bodyPr/>
          <a:lstStyle/>
          <a:p>
            <a:r>
              <a:rPr lang="en-US" dirty="0"/>
              <a:t>Account for land cover type</a:t>
            </a:r>
          </a:p>
        </p:txBody>
      </p:sp>
      <p:sp>
        <p:nvSpPr>
          <p:cNvPr id="3" name="Content Placeholder 2">
            <a:extLst>
              <a:ext uri="{FF2B5EF4-FFF2-40B4-BE49-F238E27FC236}">
                <a16:creationId xmlns:a16="http://schemas.microsoft.com/office/drawing/2014/main" id="{B5A4EEB8-5048-6347-B2D7-D5CF8BB2A5C5}"/>
              </a:ext>
            </a:extLst>
          </p:cNvPr>
          <p:cNvSpPr>
            <a:spLocks noGrp="1"/>
          </p:cNvSpPr>
          <p:nvPr>
            <p:ph idx="1"/>
          </p:nvPr>
        </p:nvSpPr>
        <p:spPr/>
        <p:txBody>
          <a:bodyPr/>
          <a:lstStyle/>
          <a:p>
            <a:r>
              <a:rPr lang="en-US" dirty="0"/>
              <a:t>The </a:t>
            </a:r>
            <a:r>
              <a:rPr lang="en-US" dirty="0">
                <a:hlinkClick r:id="rId2"/>
              </a:rPr>
              <a:t>MODIS land cover data set </a:t>
            </a:r>
            <a:r>
              <a:rPr lang="en-US" dirty="0"/>
              <a:t>indicates, among other things, watery areas where settlements are unlikely.</a:t>
            </a:r>
          </a:p>
          <a:p>
            <a:r>
              <a:rPr lang="en-US" dirty="0"/>
              <a:t>Original resolution is 500 m by 500 m.</a:t>
            </a:r>
          </a:p>
          <a:p>
            <a:r>
              <a:rPr lang="en-US" dirty="0"/>
              <a:t>Interpolate to Bing zoom level 17, filling empty tiles with nearest available data.</a:t>
            </a:r>
          </a:p>
          <a:p>
            <a:r>
              <a:rPr lang="en-US" dirty="0"/>
              <a:t>Remove persistent lights from tiles containing water and permanent wetlands. These are most likely reflections or deep water oil rigs.</a:t>
            </a:r>
          </a:p>
        </p:txBody>
      </p:sp>
    </p:spTree>
    <p:extLst>
      <p:ext uri="{BB962C8B-B14F-4D97-AF65-F5344CB8AC3E}">
        <p14:creationId xmlns:p14="http://schemas.microsoft.com/office/powerpoint/2010/main" val="1048418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78026-19ED-6C47-AFE6-AA99F2147AEB}"/>
              </a:ext>
            </a:extLst>
          </p:cNvPr>
          <p:cNvSpPr>
            <a:spLocks noGrp="1"/>
          </p:cNvSpPr>
          <p:nvPr>
            <p:ph type="title"/>
          </p:nvPr>
        </p:nvSpPr>
        <p:spPr/>
        <p:txBody>
          <a:bodyPr/>
          <a:lstStyle/>
          <a:p>
            <a:r>
              <a:rPr lang="en-US" dirty="0"/>
              <a:t>Sample results</a:t>
            </a:r>
          </a:p>
        </p:txBody>
      </p:sp>
      <p:pic>
        <p:nvPicPr>
          <p:cNvPr id="5" name="Content Placeholder 4">
            <a:extLst>
              <a:ext uri="{FF2B5EF4-FFF2-40B4-BE49-F238E27FC236}">
                <a16:creationId xmlns:a16="http://schemas.microsoft.com/office/drawing/2014/main" id="{754F8284-7C73-7F43-9981-902853E99E42}"/>
              </a:ext>
            </a:extLst>
          </p:cNvPr>
          <p:cNvPicPr>
            <a:picLocks noGrp="1" noChangeAspect="1"/>
          </p:cNvPicPr>
          <p:nvPr>
            <p:ph idx="1"/>
          </p:nvPr>
        </p:nvPicPr>
        <p:blipFill>
          <a:blip r:embed="rId2"/>
          <a:stretch>
            <a:fillRect/>
          </a:stretch>
        </p:blipFill>
        <p:spPr>
          <a:xfrm>
            <a:off x="4772410" y="11216"/>
            <a:ext cx="7089731" cy="6850508"/>
          </a:xfrm>
        </p:spPr>
      </p:pic>
    </p:spTree>
    <p:extLst>
      <p:ext uri="{BB962C8B-B14F-4D97-AF65-F5344CB8AC3E}">
        <p14:creationId xmlns:p14="http://schemas.microsoft.com/office/powerpoint/2010/main" val="244030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E556-14A9-C348-B4A1-9B182F371C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35C7803-64D2-8143-BA3B-654E91B7ECCA}"/>
              </a:ext>
            </a:extLst>
          </p:cNvPr>
          <p:cNvPicPr>
            <a:picLocks noGrp="1" noChangeAspect="1"/>
          </p:cNvPicPr>
          <p:nvPr>
            <p:ph idx="1"/>
          </p:nvPr>
        </p:nvPicPr>
        <p:blipFill>
          <a:blip r:embed="rId2"/>
          <a:stretch>
            <a:fillRect/>
          </a:stretch>
        </p:blipFill>
        <p:spPr>
          <a:xfrm>
            <a:off x="0" y="-259492"/>
            <a:ext cx="12194225" cy="7302843"/>
          </a:xfrm>
        </p:spPr>
      </p:pic>
    </p:spTree>
    <p:extLst>
      <p:ext uri="{BB962C8B-B14F-4D97-AF65-F5344CB8AC3E}">
        <p14:creationId xmlns:p14="http://schemas.microsoft.com/office/powerpoint/2010/main" val="316763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9881-56C7-7F4F-A0E6-AA32CA0DC2E5}"/>
              </a:ext>
            </a:extLst>
          </p:cNvPr>
          <p:cNvSpPr>
            <a:spLocks noGrp="1"/>
          </p:cNvSpPr>
          <p:nvPr>
            <p:ph type="title"/>
          </p:nvPr>
        </p:nvSpPr>
        <p:spPr/>
        <p:txBody>
          <a:bodyPr/>
          <a:lstStyle/>
          <a:p>
            <a:r>
              <a:rPr lang="en-US" dirty="0"/>
              <a:t>Grid path selection</a:t>
            </a:r>
          </a:p>
        </p:txBody>
      </p:sp>
      <p:sp>
        <p:nvSpPr>
          <p:cNvPr id="3" name="Content Placeholder 2">
            <a:extLst>
              <a:ext uri="{FF2B5EF4-FFF2-40B4-BE49-F238E27FC236}">
                <a16:creationId xmlns:a16="http://schemas.microsoft.com/office/drawing/2014/main" id="{0A2823B0-8BF4-E645-9B10-5EF46A476EE1}"/>
              </a:ext>
            </a:extLst>
          </p:cNvPr>
          <p:cNvSpPr>
            <a:spLocks noGrp="1"/>
          </p:cNvSpPr>
          <p:nvPr>
            <p:ph idx="1"/>
          </p:nvPr>
        </p:nvSpPr>
        <p:spPr/>
        <p:txBody>
          <a:bodyPr/>
          <a:lstStyle/>
          <a:p>
            <a:r>
              <a:rPr lang="en-US" dirty="0"/>
              <a:t>Using the electrified settlements, the grid estimation algorithm seeks to connect them in the most efficient way possible. Using known electrical grids as templates, grid paths are encouraged to follow roads and prefer shorter paths.</a:t>
            </a:r>
          </a:p>
          <a:p>
            <a:r>
              <a:rPr lang="en-US" dirty="0"/>
              <a:t>The process resembles a dot-to-dot.</a:t>
            </a:r>
          </a:p>
        </p:txBody>
      </p:sp>
    </p:spTree>
    <p:extLst>
      <p:ext uri="{BB962C8B-B14F-4D97-AF65-F5344CB8AC3E}">
        <p14:creationId xmlns:p14="http://schemas.microsoft.com/office/powerpoint/2010/main" val="236770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B053-E0E0-4346-B507-6BC2A65E404F}"/>
              </a:ext>
            </a:extLst>
          </p:cNvPr>
          <p:cNvSpPr>
            <a:spLocks noGrp="1"/>
          </p:cNvSpPr>
          <p:nvPr>
            <p:ph type="title"/>
          </p:nvPr>
        </p:nvSpPr>
        <p:spPr/>
        <p:txBody>
          <a:bodyPr/>
          <a:lstStyle/>
          <a:p>
            <a:r>
              <a:rPr lang="en-US" dirty="0"/>
              <a:t>Path cost</a:t>
            </a:r>
          </a:p>
        </p:txBody>
      </p:sp>
      <p:sp>
        <p:nvSpPr>
          <p:cNvPr id="3" name="Content Placeholder 2">
            <a:extLst>
              <a:ext uri="{FF2B5EF4-FFF2-40B4-BE49-F238E27FC236}">
                <a16:creationId xmlns:a16="http://schemas.microsoft.com/office/drawing/2014/main" id="{9A29E57B-4E34-E44D-99DC-13B4DE1AED3E}"/>
              </a:ext>
            </a:extLst>
          </p:cNvPr>
          <p:cNvSpPr>
            <a:spLocks noGrp="1"/>
          </p:cNvSpPr>
          <p:nvPr>
            <p:ph idx="1"/>
          </p:nvPr>
        </p:nvSpPr>
        <p:spPr/>
        <p:txBody>
          <a:bodyPr/>
          <a:lstStyle/>
          <a:p>
            <a:r>
              <a:rPr lang="en-US" dirty="0"/>
              <a:t>For path planning, break the region up into a fine grid and assign a “cost of visiting” each grid cell.</a:t>
            </a:r>
          </a:p>
          <a:p>
            <a:r>
              <a:rPr lang="en-US" dirty="0"/>
              <a:t>All else being equal, paths visiting fewer cells will have lower cost.</a:t>
            </a:r>
          </a:p>
          <a:p>
            <a:pPr lvl="1"/>
            <a:r>
              <a:rPr lang="en-US" dirty="0"/>
              <a:t>Shorter paths will be preferred. </a:t>
            </a:r>
          </a:p>
          <a:p>
            <a:r>
              <a:rPr lang="en-US" dirty="0"/>
              <a:t>Cost of visiting is low for roads. </a:t>
            </a:r>
          </a:p>
          <a:p>
            <a:pPr lvl="1"/>
            <a:r>
              <a:rPr lang="en-US" dirty="0"/>
              <a:t>Low cost of visiting means the grid will tend to follow roads, a strong trend in the mapped grids we’ve investigated.</a:t>
            </a:r>
          </a:p>
          <a:p>
            <a:r>
              <a:rPr lang="en-US" dirty="0"/>
              <a:t>The larger the road, the lower the weight.</a:t>
            </a:r>
          </a:p>
          <a:p>
            <a:pPr lvl="1"/>
            <a:r>
              <a:rPr lang="en-US" dirty="0"/>
              <a:t>Everything else being equal, the grid will follow larger roads rather than smaller ones.</a:t>
            </a:r>
          </a:p>
        </p:txBody>
      </p:sp>
    </p:spTree>
    <p:extLst>
      <p:ext uri="{BB962C8B-B14F-4D97-AF65-F5344CB8AC3E}">
        <p14:creationId xmlns:p14="http://schemas.microsoft.com/office/powerpoint/2010/main" val="1298879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DEE8-2FCA-F749-8169-BEB1CF222C1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761E23C5-0A43-CC4E-A2C9-BADBBF0EB693}"/>
              </a:ext>
            </a:extLst>
          </p:cNvPr>
          <p:cNvSpPr>
            <a:spLocks noGrp="1"/>
          </p:cNvSpPr>
          <p:nvPr>
            <p:ph idx="1"/>
          </p:nvPr>
        </p:nvSpPr>
        <p:spPr/>
        <p:txBody>
          <a:bodyPr/>
          <a:lstStyle/>
          <a:p>
            <a:r>
              <a:rPr lang="en-US" dirty="0"/>
              <a:t>Describe our grid modeling method in sufficient detail for a technical audience to be able to recreate our methods and results.</a:t>
            </a:r>
          </a:p>
        </p:txBody>
      </p:sp>
    </p:spTree>
    <p:extLst>
      <p:ext uri="{BB962C8B-B14F-4D97-AF65-F5344CB8AC3E}">
        <p14:creationId xmlns:p14="http://schemas.microsoft.com/office/powerpoint/2010/main" val="2355508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E2BC-4E98-F44E-85CD-7213310E2B36}"/>
              </a:ext>
            </a:extLst>
          </p:cNvPr>
          <p:cNvSpPr>
            <a:spLocks noGrp="1"/>
          </p:cNvSpPr>
          <p:nvPr>
            <p:ph type="title"/>
          </p:nvPr>
        </p:nvSpPr>
        <p:spPr/>
        <p:txBody>
          <a:bodyPr/>
          <a:lstStyle/>
          <a:p>
            <a:r>
              <a:rPr lang="en-US" dirty="0"/>
              <a:t>Open Street Maps highways types</a:t>
            </a:r>
          </a:p>
        </p:txBody>
      </p:sp>
      <p:graphicFrame>
        <p:nvGraphicFramePr>
          <p:cNvPr id="4" name="Content Placeholder 3">
            <a:extLst>
              <a:ext uri="{FF2B5EF4-FFF2-40B4-BE49-F238E27FC236}">
                <a16:creationId xmlns:a16="http://schemas.microsoft.com/office/drawing/2014/main" id="{389F853A-A8E9-BA4D-B6B2-116AD9FF2F2C}"/>
              </a:ext>
            </a:extLst>
          </p:cNvPr>
          <p:cNvGraphicFramePr>
            <a:graphicFrameLocks noGrp="1"/>
          </p:cNvGraphicFramePr>
          <p:nvPr>
            <p:ph idx="1"/>
            <p:extLst>
              <p:ext uri="{D42A27DB-BD31-4B8C-83A1-F6EECF244321}">
                <p14:modId xmlns:p14="http://schemas.microsoft.com/office/powerpoint/2010/main" val="59296314"/>
              </p:ext>
            </p:extLst>
          </p:nvPr>
        </p:nvGraphicFramePr>
        <p:xfrm>
          <a:off x="838200" y="2811470"/>
          <a:ext cx="10515600" cy="3708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260488015"/>
                    </a:ext>
                  </a:extLst>
                </a:gridCol>
                <a:gridCol w="5257800">
                  <a:extLst>
                    <a:ext uri="{9D8B030D-6E8A-4147-A177-3AD203B41FA5}">
                      <a16:colId xmlns:a16="http://schemas.microsoft.com/office/drawing/2014/main" val="1308413246"/>
                    </a:ext>
                  </a:extLst>
                </a:gridCol>
              </a:tblGrid>
              <a:tr h="370840">
                <a:tc>
                  <a:txBody>
                    <a:bodyPr/>
                    <a:lstStyle/>
                    <a:p>
                      <a:r>
                        <a:rPr lang="en-US" dirty="0"/>
                        <a:t>Highway type</a:t>
                      </a:r>
                    </a:p>
                  </a:txBody>
                  <a:tcPr/>
                </a:tc>
                <a:tc>
                  <a:txBody>
                    <a:bodyPr/>
                    <a:lstStyle/>
                    <a:p>
                      <a:r>
                        <a:rPr lang="en-US" dirty="0"/>
                        <a:t>weight</a:t>
                      </a:r>
                    </a:p>
                  </a:txBody>
                  <a:tcPr/>
                </a:tc>
                <a:extLst>
                  <a:ext uri="{0D108BD9-81ED-4DB2-BD59-A6C34878D82A}">
                    <a16:rowId xmlns:a16="http://schemas.microsoft.com/office/drawing/2014/main" val="2791667933"/>
                  </a:ext>
                </a:extLst>
              </a:tr>
              <a:tr h="370840">
                <a:tc>
                  <a:txBody>
                    <a:bodyPr/>
                    <a:lstStyle/>
                    <a:p>
                      <a:r>
                        <a:rPr lang="en-US" dirty="0"/>
                        <a:t>Motorway</a:t>
                      </a:r>
                    </a:p>
                  </a:txBody>
                  <a:tcPr/>
                </a:tc>
                <a:tc>
                  <a:txBody>
                    <a:bodyPr/>
                    <a:lstStyle/>
                    <a:p>
                      <a:r>
                        <a:rPr lang="en-US" dirty="0"/>
                        <a:t>1 / 10</a:t>
                      </a:r>
                    </a:p>
                  </a:txBody>
                  <a:tcPr/>
                </a:tc>
                <a:extLst>
                  <a:ext uri="{0D108BD9-81ED-4DB2-BD59-A6C34878D82A}">
                    <a16:rowId xmlns:a16="http://schemas.microsoft.com/office/drawing/2014/main" val="1085078079"/>
                  </a:ext>
                </a:extLst>
              </a:tr>
              <a:tr h="370840">
                <a:tc>
                  <a:txBody>
                    <a:bodyPr/>
                    <a:lstStyle/>
                    <a:p>
                      <a:r>
                        <a:rPr lang="en-US" dirty="0"/>
                        <a:t>Trunk</a:t>
                      </a:r>
                    </a:p>
                  </a:txBody>
                  <a:tcPr/>
                </a:tc>
                <a:tc>
                  <a:txBody>
                    <a:bodyPr/>
                    <a:lstStyle/>
                    <a:p>
                      <a:r>
                        <a:rPr lang="en-US" dirty="0"/>
                        <a:t>1 / 9</a:t>
                      </a:r>
                    </a:p>
                  </a:txBody>
                  <a:tcPr/>
                </a:tc>
                <a:extLst>
                  <a:ext uri="{0D108BD9-81ED-4DB2-BD59-A6C34878D82A}">
                    <a16:rowId xmlns:a16="http://schemas.microsoft.com/office/drawing/2014/main" val="699656400"/>
                  </a:ext>
                </a:extLst>
              </a:tr>
              <a:tr h="370840">
                <a:tc>
                  <a:txBody>
                    <a:bodyPr/>
                    <a:lstStyle/>
                    <a:p>
                      <a:r>
                        <a:rPr lang="en-US" dirty="0"/>
                        <a:t>Primary</a:t>
                      </a:r>
                    </a:p>
                  </a:txBody>
                  <a:tcPr/>
                </a:tc>
                <a:tc>
                  <a:txBody>
                    <a:bodyPr/>
                    <a:lstStyle/>
                    <a:p>
                      <a:r>
                        <a:rPr lang="en-US" dirty="0"/>
                        <a:t>1 / 8</a:t>
                      </a:r>
                    </a:p>
                  </a:txBody>
                  <a:tcPr/>
                </a:tc>
                <a:extLst>
                  <a:ext uri="{0D108BD9-81ED-4DB2-BD59-A6C34878D82A}">
                    <a16:rowId xmlns:a16="http://schemas.microsoft.com/office/drawing/2014/main" val="3636555253"/>
                  </a:ext>
                </a:extLst>
              </a:tr>
              <a:tr h="370840">
                <a:tc>
                  <a:txBody>
                    <a:bodyPr/>
                    <a:lstStyle/>
                    <a:p>
                      <a:r>
                        <a:rPr lang="en-US" dirty="0"/>
                        <a:t>Secondary</a:t>
                      </a:r>
                    </a:p>
                  </a:txBody>
                  <a:tcPr/>
                </a:tc>
                <a:tc>
                  <a:txBody>
                    <a:bodyPr/>
                    <a:lstStyle/>
                    <a:p>
                      <a:r>
                        <a:rPr lang="en-US" dirty="0"/>
                        <a:t>1 / 7</a:t>
                      </a:r>
                    </a:p>
                  </a:txBody>
                  <a:tcPr/>
                </a:tc>
                <a:extLst>
                  <a:ext uri="{0D108BD9-81ED-4DB2-BD59-A6C34878D82A}">
                    <a16:rowId xmlns:a16="http://schemas.microsoft.com/office/drawing/2014/main" val="1651838033"/>
                  </a:ext>
                </a:extLst>
              </a:tr>
              <a:tr h="370840">
                <a:tc>
                  <a:txBody>
                    <a:bodyPr/>
                    <a:lstStyle/>
                    <a:p>
                      <a:r>
                        <a:rPr lang="en-US" dirty="0"/>
                        <a:t>Tertiary</a:t>
                      </a:r>
                    </a:p>
                  </a:txBody>
                  <a:tcPr/>
                </a:tc>
                <a:tc>
                  <a:txBody>
                    <a:bodyPr/>
                    <a:lstStyle/>
                    <a:p>
                      <a:r>
                        <a:rPr lang="en-US" dirty="0"/>
                        <a:t>1 / 6</a:t>
                      </a:r>
                    </a:p>
                  </a:txBody>
                  <a:tcPr/>
                </a:tc>
                <a:extLst>
                  <a:ext uri="{0D108BD9-81ED-4DB2-BD59-A6C34878D82A}">
                    <a16:rowId xmlns:a16="http://schemas.microsoft.com/office/drawing/2014/main" val="1384022671"/>
                  </a:ext>
                </a:extLst>
              </a:tr>
              <a:tr h="370840">
                <a:tc>
                  <a:txBody>
                    <a:bodyPr/>
                    <a:lstStyle/>
                    <a:p>
                      <a:r>
                        <a:rPr lang="en-US" dirty="0"/>
                        <a:t>Unclassified</a:t>
                      </a:r>
                    </a:p>
                  </a:txBody>
                  <a:tcPr/>
                </a:tc>
                <a:tc>
                  <a:txBody>
                    <a:bodyPr/>
                    <a:lstStyle/>
                    <a:p>
                      <a:r>
                        <a:rPr lang="en-US" dirty="0"/>
                        <a:t>1/ 5</a:t>
                      </a:r>
                    </a:p>
                  </a:txBody>
                  <a:tcPr/>
                </a:tc>
                <a:extLst>
                  <a:ext uri="{0D108BD9-81ED-4DB2-BD59-A6C34878D82A}">
                    <a16:rowId xmlns:a16="http://schemas.microsoft.com/office/drawing/2014/main" val="117856741"/>
                  </a:ext>
                </a:extLst>
              </a:tr>
              <a:tr h="370840">
                <a:tc>
                  <a:txBody>
                    <a:bodyPr/>
                    <a:lstStyle/>
                    <a:p>
                      <a:r>
                        <a:rPr lang="en-US" dirty="0"/>
                        <a:t>Residential</a:t>
                      </a:r>
                    </a:p>
                  </a:txBody>
                  <a:tcPr/>
                </a:tc>
                <a:tc>
                  <a:txBody>
                    <a:bodyPr/>
                    <a:lstStyle/>
                    <a:p>
                      <a:r>
                        <a:rPr lang="en-US" dirty="0"/>
                        <a:t>1 / 4</a:t>
                      </a:r>
                    </a:p>
                  </a:txBody>
                  <a:tcPr/>
                </a:tc>
                <a:extLst>
                  <a:ext uri="{0D108BD9-81ED-4DB2-BD59-A6C34878D82A}">
                    <a16:rowId xmlns:a16="http://schemas.microsoft.com/office/drawing/2014/main" val="266496291"/>
                  </a:ext>
                </a:extLst>
              </a:tr>
              <a:tr h="370840">
                <a:tc>
                  <a:txBody>
                    <a:bodyPr/>
                    <a:lstStyle/>
                    <a:p>
                      <a:r>
                        <a:rPr lang="en-US" dirty="0"/>
                        <a:t>Service</a:t>
                      </a:r>
                    </a:p>
                  </a:txBody>
                  <a:tcPr/>
                </a:tc>
                <a:tc>
                  <a:txBody>
                    <a:bodyPr/>
                    <a:lstStyle/>
                    <a:p>
                      <a:r>
                        <a:rPr lang="en-US" dirty="0"/>
                        <a:t>1 / 3</a:t>
                      </a:r>
                    </a:p>
                  </a:txBody>
                  <a:tcPr/>
                </a:tc>
                <a:extLst>
                  <a:ext uri="{0D108BD9-81ED-4DB2-BD59-A6C34878D82A}">
                    <a16:rowId xmlns:a16="http://schemas.microsoft.com/office/drawing/2014/main" val="1551041275"/>
                  </a:ext>
                </a:extLst>
              </a:tr>
              <a:tr h="370840">
                <a:tc>
                  <a:txBody>
                    <a:bodyPr/>
                    <a:lstStyle/>
                    <a:p>
                      <a:r>
                        <a:rPr lang="en-US" dirty="0"/>
                        <a:t>No highway</a:t>
                      </a:r>
                    </a:p>
                  </a:txBody>
                  <a:tcPr/>
                </a:tc>
                <a:tc>
                  <a:txBody>
                    <a:bodyPr/>
                    <a:lstStyle/>
                    <a:p>
                      <a:r>
                        <a:rPr lang="en-US" dirty="0"/>
                        <a:t>1</a:t>
                      </a:r>
                    </a:p>
                  </a:txBody>
                  <a:tcPr/>
                </a:tc>
                <a:extLst>
                  <a:ext uri="{0D108BD9-81ED-4DB2-BD59-A6C34878D82A}">
                    <a16:rowId xmlns:a16="http://schemas.microsoft.com/office/drawing/2014/main" val="967678235"/>
                  </a:ext>
                </a:extLst>
              </a:tr>
            </a:tbl>
          </a:graphicData>
        </a:graphic>
      </p:graphicFrame>
      <p:sp>
        <p:nvSpPr>
          <p:cNvPr id="5" name="Content Placeholder 2">
            <a:extLst>
              <a:ext uri="{FF2B5EF4-FFF2-40B4-BE49-F238E27FC236}">
                <a16:creationId xmlns:a16="http://schemas.microsoft.com/office/drawing/2014/main" id="{A51401BC-B5CB-DF4D-883A-821792B65C6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OSM has a few different types of highways, classified by purpose and amount of use. Lower weights are assigned to larger ones.</a:t>
            </a:r>
          </a:p>
        </p:txBody>
      </p:sp>
    </p:spTree>
    <p:extLst>
      <p:ext uri="{BB962C8B-B14F-4D97-AF65-F5344CB8AC3E}">
        <p14:creationId xmlns:p14="http://schemas.microsoft.com/office/powerpoint/2010/main" val="3915285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C6F2-4D22-D348-B9F1-F6E12FEC30ED}"/>
              </a:ext>
            </a:extLst>
          </p:cNvPr>
          <p:cNvSpPr>
            <a:spLocks noGrp="1"/>
          </p:cNvSpPr>
          <p:nvPr>
            <p:ph type="title"/>
          </p:nvPr>
        </p:nvSpPr>
        <p:spPr/>
        <p:txBody>
          <a:bodyPr/>
          <a:lstStyle/>
          <a:p>
            <a:r>
              <a:rPr lang="en-US" dirty="0"/>
              <a:t>Discretize roads</a:t>
            </a:r>
          </a:p>
        </p:txBody>
      </p:sp>
      <p:sp>
        <p:nvSpPr>
          <p:cNvPr id="3" name="Content Placeholder 2">
            <a:extLst>
              <a:ext uri="{FF2B5EF4-FFF2-40B4-BE49-F238E27FC236}">
                <a16:creationId xmlns:a16="http://schemas.microsoft.com/office/drawing/2014/main" id="{6D147D23-B439-A34D-88D9-B773E01A2297}"/>
              </a:ext>
            </a:extLst>
          </p:cNvPr>
          <p:cNvSpPr>
            <a:spLocks noGrp="1"/>
          </p:cNvSpPr>
          <p:nvPr>
            <p:ph idx="1"/>
          </p:nvPr>
        </p:nvSpPr>
        <p:spPr/>
        <p:txBody>
          <a:bodyPr/>
          <a:lstStyle/>
          <a:p>
            <a:r>
              <a:rPr lang="en-US" dirty="0"/>
              <a:t>OSM roads are stored as vectors. Rasterize them, that is, reduce them to a regular tiling.</a:t>
            </a:r>
          </a:p>
          <a:p>
            <a:r>
              <a:rPr lang="en-US" dirty="0"/>
              <a:t>We use Bing zoom level 20 tiles (about 38 m by 38 m).</a:t>
            </a:r>
          </a:p>
          <a:p>
            <a:r>
              <a:rPr lang="en-US" dirty="0"/>
              <a:t>OSM roads are traced and marked every 3.33 meters.</a:t>
            </a:r>
          </a:p>
          <a:p>
            <a:r>
              <a:rPr lang="en-US" dirty="0"/>
              <a:t>Tiles containing markers are considered part of that road and assigned the associated weight.</a:t>
            </a:r>
          </a:p>
          <a:p>
            <a:r>
              <a:rPr lang="en-US" dirty="0"/>
              <a:t>Tiles containing markers from more than one road keep the minimum weight.</a:t>
            </a:r>
          </a:p>
          <a:p>
            <a:endParaRPr lang="en-US" dirty="0"/>
          </a:p>
          <a:p>
            <a:endParaRPr lang="en-US" dirty="0"/>
          </a:p>
        </p:txBody>
      </p:sp>
    </p:spTree>
    <p:extLst>
      <p:ext uri="{BB962C8B-B14F-4D97-AF65-F5344CB8AC3E}">
        <p14:creationId xmlns:p14="http://schemas.microsoft.com/office/powerpoint/2010/main" val="4220977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6D89-2DFD-1845-B86C-D949CEC94669}"/>
              </a:ext>
            </a:extLst>
          </p:cNvPr>
          <p:cNvSpPr>
            <a:spLocks noGrp="1"/>
          </p:cNvSpPr>
          <p:nvPr>
            <p:ph type="title"/>
          </p:nvPr>
        </p:nvSpPr>
        <p:spPr/>
        <p:txBody>
          <a:bodyPr/>
          <a:lstStyle/>
          <a:p>
            <a:r>
              <a:rPr lang="en-US" dirty="0"/>
              <a:t>Create targets</a:t>
            </a:r>
          </a:p>
        </p:txBody>
      </p:sp>
      <p:sp>
        <p:nvSpPr>
          <p:cNvPr id="3" name="Content Placeholder 2">
            <a:extLst>
              <a:ext uri="{FF2B5EF4-FFF2-40B4-BE49-F238E27FC236}">
                <a16:creationId xmlns:a16="http://schemas.microsoft.com/office/drawing/2014/main" id="{ED104027-318E-C74F-850C-7286C3908A26}"/>
              </a:ext>
            </a:extLst>
          </p:cNvPr>
          <p:cNvSpPr>
            <a:spLocks noGrp="1"/>
          </p:cNvSpPr>
          <p:nvPr>
            <p:ph idx="1"/>
          </p:nvPr>
        </p:nvSpPr>
        <p:spPr>
          <a:xfrm>
            <a:off x="852488" y="1825625"/>
            <a:ext cx="10515600" cy="4351338"/>
          </a:xfrm>
        </p:spPr>
        <p:txBody>
          <a:bodyPr/>
          <a:lstStyle/>
          <a:p>
            <a:r>
              <a:rPr lang="en-US" dirty="0"/>
              <a:t>All the electrified Bing zoom level 17 tiles also need to be re-expressed as zoom level 20 tiles.</a:t>
            </a:r>
          </a:p>
          <a:p>
            <a:pPr lvl="1"/>
            <a:r>
              <a:rPr lang="en-US" dirty="0"/>
              <a:t>Each level 17 tile contains 2^3 * 2^3 or 64 level 20 tiles.</a:t>
            </a:r>
          </a:p>
          <a:p>
            <a:r>
              <a:rPr lang="en-US" dirty="0"/>
              <a:t>These level 20 tiles are the “targets”, the locations assumed to be electrified that the grid must connect.</a:t>
            </a:r>
          </a:p>
        </p:txBody>
      </p:sp>
    </p:spTree>
    <p:extLst>
      <p:ext uri="{BB962C8B-B14F-4D97-AF65-F5344CB8AC3E}">
        <p14:creationId xmlns:p14="http://schemas.microsoft.com/office/powerpoint/2010/main" val="396909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795E-8175-F540-B16A-9DC69C1A037A}"/>
              </a:ext>
            </a:extLst>
          </p:cNvPr>
          <p:cNvSpPr>
            <a:spLocks noGrp="1"/>
          </p:cNvSpPr>
          <p:nvPr>
            <p:ph type="title"/>
          </p:nvPr>
        </p:nvSpPr>
        <p:spPr/>
        <p:txBody>
          <a:bodyPr/>
          <a:lstStyle/>
          <a:p>
            <a:r>
              <a:rPr lang="en-US" dirty="0"/>
              <a:t>Seed the origins</a:t>
            </a:r>
          </a:p>
        </p:txBody>
      </p:sp>
      <p:sp>
        <p:nvSpPr>
          <p:cNvPr id="3" name="Content Placeholder 2">
            <a:extLst>
              <a:ext uri="{FF2B5EF4-FFF2-40B4-BE49-F238E27FC236}">
                <a16:creationId xmlns:a16="http://schemas.microsoft.com/office/drawing/2014/main" id="{D9503041-454E-CE43-B299-AD68B30CECB3}"/>
              </a:ext>
            </a:extLst>
          </p:cNvPr>
          <p:cNvSpPr>
            <a:spLocks noGrp="1"/>
          </p:cNvSpPr>
          <p:nvPr>
            <p:ph idx="1"/>
          </p:nvPr>
        </p:nvSpPr>
        <p:spPr/>
        <p:txBody>
          <a:bodyPr/>
          <a:lstStyle/>
          <a:p>
            <a:r>
              <a:rPr lang="en-US" dirty="0"/>
              <a:t>“Origins” are the set of all locations believed to be on the grid.</a:t>
            </a:r>
          </a:p>
          <a:p>
            <a:r>
              <a:rPr lang="en-US" dirty="0"/>
              <a:t>Initially there is no grid, so there are no origins.</a:t>
            </a:r>
          </a:p>
          <a:p>
            <a:r>
              <a:rPr lang="en-US" dirty="0"/>
              <a:t>Randomly select an electrified location to serve as the initial origin.</a:t>
            </a:r>
          </a:p>
        </p:txBody>
      </p:sp>
    </p:spTree>
    <p:extLst>
      <p:ext uri="{BB962C8B-B14F-4D97-AF65-F5344CB8AC3E}">
        <p14:creationId xmlns:p14="http://schemas.microsoft.com/office/powerpoint/2010/main" val="352285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621B-CB64-6F4E-909B-7510A5EA0224}"/>
              </a:ext>
            </a:extLst>
          </p:cNvPr>
          <p:cNvSpPr>
            <a:spLocks noGrp="1"/>
          </p:cNvSpPr>
          <p:nvPr>
            <p:ph type="title"/>
          </p:nvPr>
        </p:nvSpPr>
        <p:spPr/>
        <p:txBody>
          <a:bodyPr/>
          <a:lstStyle/>
          <a:p>
            <a:r>
              <a:rPr lang="en-US" dirty="0"/>
              <a:t>Pathfinder</a:t>
            </a:r>
          </a:p>
        </p:txBody>
      </p:sp>
      <p:sp>
        <p:nvSpPr>
          <p:cNvPr id="3" name="Content Placeholder 2">
            <a:extLst>
              <a:ext uri="{FF2B5EF4-FFF2-40B4-BE49-F238E27FC236}">
                <a16:creationId xmlns:a16="http://schemas.microsoft.com/office/drawing/2014/main" id="{D6C459DA-1F52-414B-B7FC-B5ACB74E7948}"/>
              </a:ext>
            </a:extLst>
          </p:cNvPr>
          <p:cNvSpPr>
            <a:spLocks noGrp="1"/>
          </p:cNvSpPr>
          <p:nvPr>
            <p:ph idx="1"/>
          </p:nvPr>
        </p:nvSpPr>
        <p:spPr/>
        <p:txBody>
          <a:bodyPr>
            <a:normAutofit/>
          </a:bodyPr>
          <a:lstStyle/>
          <a:p>
            <a:r>
              <a:rPr lang="en-US" dirty="0"/>
              <a:t>Pathfinder is a modified version of </a:t>
            </a:r>
            <a:r>
              <a:rPr lang="en-US" dirty="0">
                <a:hlinkClick r:id="rId2"/>
              </a:rPr>
              <a:t>Dijkstra's algorithm</a:t>
            </a:r>
            <a:r>
              <a:rPr lang="en-US" dirty="0"/>
              <a:t> for finding the shortest distance between two points in a graph. It differs in a few important ways</a:t>
            </a:r>
          </a:p>
          <a:p>
            <a:pPr lvl="1"/>
            <a:r>
              <a:rPr lang="en-US" dirty="0"/>
              <a:t>It finds the shortest distance between a target point and the nearest of a set of origin points. This is then repeated for each target point.</a:t>
            </a:r>
          </a:p>
          <a:p>
            <a:pPr lvl="1"/>
            <a:r>
              <a:rPr lang="en-US" dirty="0"/>
              <a:t>It assumes a gridded topology. In other words, it knows that each node only touches its neighbors to the north, south, east, west, northeast, northwest, southeast, and southwest.</a:t>
            </a:r>
          </a:p>
          <a:p>
            <a:r>
              <a:rPr lang="en-US" dirty="0"/>
              <a:t>Like Dijkstra’s Algorithm, Pathfinder assumes that all weights are 0 or greater.</a:t>
            </a:r>
          </a:p>
        </p:txBody>
      </p:sp>
    </p:spTree>
    <p:extLst>
      <p:ext uri="{BB962C8B-B14F-4D97-AF65-F5344CB8AC3E}">
        <p14:creationId xmlns:p14="http://schemas.microsoft.com/office/powerpoint/2010/main" val="362178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7335-E928-264E-848D-FFC8562D93F6}"/>
              </a:ext>
            </a:extLst>
          </p:cNvPr>
          <p:cNvSpPr>
            <a:spLocks noGrp="1"/>
          </p:cNvSpPr>
          <p:nvPr>
            <p:ph type="title"/>
          </p:nvPr>
        </p:nvSpPr>
        <p:spPr/>
        <p:txBody>
          <a:bodyPr/>
          <a:lstStyle/>
          <a:p>
            <a:r>
              <a:rPr lang="en-US" dirty="0"/>
              <a:t>The halo</a:t>
            </a:r>
          </a:p>
        </p:txBody>
      </p:sp>
      <p:sp>
        <p:nvSpPr>
          <p:cNvPr id="3" name="Content Placeholder 2">
            <a:extLst>
              <a:ext uri="{FF2B5EF4-FFF2-40B4-BE49-F238E27FC236}">
                <a16:creationId xmlns:a16="http://schemas.microsoft.com/office/drawing/2014/main" id="{A0B993CD-D3F5-754A-8510-253E0BA5EE89}"/>
              </a:ext>
            </a:extLst>
          </p:cNvPr>
          <p:cNvSpPr>
            <a:spLocks noGrp="1"/>
          </p:cNvSpPr>
          <p:nvPr>
            <p:ph idx="1"/>
          </p:nvPr>
        </p:nvSpPr>
        <p:spPr/>
        <p:txBody>
          <a:bodyPr/>
          <a:lstStyle/>
          <a:p>
            <a:r>
              <a:rPr lang="en-US" dirty="0"/>
              <a:t>The halo is the set of points under evaluation. They surround the origin points and expand outward, forming a growing halo around the set of origins that eventually envelops targets.</a:t>
            </a:r>
          </a:p>
          <a:p>
            <a:r>
              <a:rPr lang="en-US" dirty="0"/>
              <a:t>It is implemented using a heap queue, sorted by distance, so that the halo point nearest to an origin is always the next one that gets evaluated.</a:t>
            </a:r>
          </a:p>
          <a:p>
            <a:endParaRPr lang="en-US" dirty="0"/>
          </a:p>
        </p:txBody>
      </p:sp>
    </p:spTree>
    <p:extLst>
      <p:ext uri="{BB962C8B-B14F-4D97-AF65-F5344CB8AC3E}">
        <p14:creationId xmlns:p14="http://schemas.microsoft.com/office/powerpoint/2010/main" val="1326497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CC15-BBF1-1247-A99A-2DCC39638033}"/>
              </a:ext>
            </a:extLst>
          </p:cNvPr>
          <p:cNvSpPr>
            <a:spLocks noGrp="1"/>
          </p:cNvSpPr>
          <p:nvPr>
            <p:ph type="title"/>
          </p:nvPr>
        </p:nvSpPr>
        <p:spPr/>
        <p:txBody>
          <a:bodyPr/>
          <a:lstStyle/>
          <a:p>
            <a:r>
              <a:rPr lang="en-US" dirty="0"/>
              <a:t>Distance</a:t>
            </a:r>
          </a:p>
        </p:txBody>
      </p:sp>
      <p:sp>
        <p:nvSpPr>
          <p:cNvPr id="3" name="Content Placeholder 2">
            <a:extLst>
              <a:ext uri="{FF2B5EF4-FFF2-40B4-BE49-F238E27FC236}">
                <a16:creationId xmlns:a16="http://schemas.microsoft.com/office/drawing/2014/main" id="{67C83DFE-8618-864F-89C8-8CDD4E91E020}"/>
              </a:ext>
            </a:extLst>
          </p:cNvPr>
          <p:cNvSpPr>
            <a:spLocks noGrp="1"/>
          </p:cNvSpPr>
          <p:nvPr>
            <p:ph idx="1"/>
          </p:nvPr>
        </p:nvSpPr>
        <p:spPr/>
        <p:txBody>
          <a:bodyPr/>
          <a:lstStyle/>
          <a:p>
            <a:r>
              <a:rPr lang="en-US" dirty="0"/>
              <a:t>The distance between the grid so far and any other tile is the sum of the visiting costs on the shortest (least expensive) path between the grid so far and that tile.</a:t>
            </a:r>
          </a:p>
          <a:p>
            <a:r>
              <a:rPr lang="en-US" dirty="0"/>
              <a:t>Paths can traverse north, south, east, and west. They can also traverse northwest, northeast, southwest, and southeast, but when doing so, they incur a visiting cost that is weighted by sqrt(2), to account for diagonally traversing a square grid cell.</a:t>
            </a:r>
          </a:p>
        </p:txBody>
      </p:sp>
    </p:spTree>
    <p:extLst>
      <p:ext uri="{BB962C8B-B14F-4D97-AF65-F5344CB8AC3E}">
        <p14:creationId xmlns:p14="http://schemas.microsoft.com/office/powerpoint/2010/main" val="74391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ECB3-B4D8-C94E-85CA-B01231FD1100}"/>
              </a:ext>
            </a:extLst>
          </p:cNvPr>
          <p:cNvSpPr>
            <a:spLocks noGrp="1"/>
          </p:cNvSpPr>
          <p:nvPr>
            <p:ph type="title"/>
          </p:nvPr>
        </p:nvSpPr>
        <p:spPr/>
        <p:txBody>
          <a:bodyPr/>
          <a:lstStyle/>
          <a:p>
            <a:r>
              <a:rPr lang="en-US" dirty="0"/>
              <a:t>The algorithm</a:t>
            </a:r>
          </a:p>
        </p:txBody>
      </p:sp>
      <p:sp>
        <p:nvSpPr>
          <p:cNvPr id="3" name="Content Placeholder 2">
            <a:extLst>
              <a:ext uri="{FF2B5EF4-FFF2-40B4-BE49-F238E27FC236}">
                <a16:creationId xmlns:a16="http://schemas.microsoft.com/office/drawing/2014/main" id="{89EEF511-8AD1-6B4A-A783-F0CA431ADB54}"/>
              </a:ext>
            </a:extLst>
          </p:cNvPr>
          <p:cNvSpPr>
            <a:spLocks noGrp="1"/>
          </p:cNvSpPr>
          <p:nvPr>
            <p:ph idx="1"/>
          </p:nvPr>
        </p:nvSpPr>
        <p:spPr/>
        <p:txBody>
          <a:bodyPr/>
          <a:lstStyle/>
          <a:p>
            <a:r>
              <a:rPr lang="en-US" dirty="0"/>
              <a:t>Set the distance of the origin to zero and push it to the halo.</a:t>
            </a:r>
          </a:p>
          <a:p>
            <a:r>
              <a:rPr lang="en-US" dirty="0"/>
              <a:t>Repeat</a:t>
            </a:r>
          </a:p>
          <a:p>
            <a:pPr lvl="1"/>
            <a:r>
              <a:rPr lang="en-US" dirty="0"/>
              <a:t>Pop the lowest distance point in the halo.</a:t>
            </a:r>
          </a:p>
          <a:p>
            <a:pPr lvl="1"/>
            <a:r>
              <a:rPr lang="en-US" dirty="0"/>
              <a:t>Check all its neighbors (N, S, E, W, NW, NE, SW, SE)</a:t>
            </a:r>
          </a:p>
          <a:p>
            <a:pPr lvl="2"/>
            <a:r>
              <a:rPr lang="en-US" dirty="0"/>
              <a:t>If distance to the neighbor through the current location is lower than the previous shortest distance to the neighbor, update it. </a:t>
            </a:r>
          </a:p>
          <a:p>
            <a:pPr lvl="1"/>
            <a:r>
              <a:rPr lang="en-US" dirty="0"/>
              <a:t>Push any first-time visited locations to the heap.</a:t>
            </a:r>
          </a:p>
          <a:p>
            <a:r>
              <a:rPr lang="en-US" dirty="0"/>
              <a:t>Continue until no targets remain to connect</a:t>
            </a:r>
          </a:p>
        </p:txBody>
      </p:sp>
    </p:spTree>
    <p:extLst>
      <p:ext uri="{BB962C8B-B14F-4D97-AF65-F5344CB8AC3E}">
        <p14:creationId xmlns:p14="http://schemas.microsoft.com/office/powerpoint/2010/main" val="1030565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ACC8-A8FC-254E-AA94-C37F0CCFBFAE}"/>
              </a:ext>
            </a:extLst>
          </p:cNvPr>
          <p:cNvSpPr>
            <a:spLocks noGrp="1"/>
          </p:cNvSpPr>
          <p:nvPr>
            <p:ph type="title"/>
          </p:nvPr>
        </p:nvSpPr>
        <p:spPr/>
        <p:txBody>
          <a:bodyPr/>
          <a:lstStyle/>
          <a:p>
            <a:r>
              <a:rPr lang="en-US" dirty="0"/>
              <a:t>The algorithm, part 2</a:t>
            </a:r>
          </a:p>
        </p:txBody>
      </p:sp>
      <p:sp>
        <p:nvSpPr>
          <p:cNvPr id="3" name="Content Placeholder 2">
            <a:extLst>
              <a:ext uri="{FF2B5EF4-FFF2-40B4-BE49-F238E27FC236}">
                <a16:creationId xmlns:a16="http://schemas.microsoft.com/office/drawing/2014/main" id="{4CCAF533-39C6-5D45-AB66-DA3E42F0C4EE}"/>
              </a:ext>
            </a:extLst>
          </p:cNvPr>
          <p:cNvSpPr>
            <a:spLocks noGrp="1"/>
          </p:cNvSpPr>
          <p:nvPr>
            <p:ph idx="1"/>
          </p:nvPr>
        </p:nvSpPr>
        <p:spPr/>
        <p:txBody>
          <a:bodyPr/>
          <a:lstStyle/>
          <a:p>
            <a:r>
              <a:rPr lang="en-US" dirty="0"/>
              <a:t>Whenever a target is discovered</a:t>
            </a:r>
          </a:p>
          <a:p>
            <a:pPr lvl="1"/>
            <a:r>
              <a:rPr lang="en-US" dirty="0"/>
              <a:t>Set its distance to zero.</a:t>
            </a:r>
          </a:p>
          <a:p>
            <a:pPr lvl="1"/>
            <a:r>
              <a:rPr lang="en-US" dirty="0"/>
              <a:t>Push it to the heap.</a:t>
            </a:r>
          </a:p>
          <a:p>
            <a:pPr lvl="1"/>
            <a:r>
              <a:rPr lang="en-US" dirty="0"/>
              <a:t>Do the same with all the points in the shortest path connecting it to the existing grid.</a:t>
            </a:r>
          </a:p>
        </p:txBody>
      </p:sp>
    </p:spTree>
    <p:extLst>
      <p:ext uri="{BB962C8B-B14F-4D97-AF65-F5344CB8AC3E}">
        <p14:creationId xmlns:p14="http://schemas.microsoft.com/office/powerpoint/2010/main" val="2753010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1B78-99A5-8144-9EB4-AA11D8D88C86}"/>
              </a:ext>
            </a:extLst>
          </p:cNvPr>
          <p:cNvSpPr>
            <a:spLocks noGrp="1"/>
          </p:cNvSpPr>
          <p:nvPr>
            <p:ph type="title"/>
          </p:nvPr>
        </p:nvSpPr>
        <p:spPr/>
        <p:txBody>
          <a:bodyPr/>
          <a:lstStyle/>
          <a:p>
            <a:r>
              <a:rPr lang="en-US" dirty="0"/>
              <a:t>Pathfinder algorithm in action</a:t>
            </a:r>
          </a:p>
        </p:txBody>
      </p:sp>
      <p:pic>
        <p:nvPicPr>
          <p:cNvPr id="5" name="Content Placeholder 4">
            <a:extLst>
              <a:ext uri="{FF2B5EF4-FFF2-40B4-BE49-F238E27FC236}">
                <a16:creationId xmlns:a16="http://schemas.microsoft.com/office/drawing/2014/main" id="{CB94E3AA-DD0C-614B-98BC-B4C8719AD2B6}"/>
              </a:ext>
            </a:extLst>
          </p:cNvPr>
          <p:cNvPicPr>
            <a:picLocks noGrp="1" noChangeAspect="1"/>
          </p:cNvPicPr>
          <p:nvPr>
            <p:ph idx="1"/>
          </p:nvPr>
        </p:nvPicPr>
        <p:blipFill>
          <a:blip r:embed="rId2"/>
          <a:stretch>
            <a:fillRect/>
          </a:stretch>
        </p:blipFill>
        <p:spPr>
          <a:xfrm>
            <a:off x="4927600" y="1323080"/>
            <a:ext cx="6801251" cy="5090949"/>
          </a:xfrm>
        </p:spPr>
      </p:pic>
      <p:sp>
        <p:nvSpPr>
          <p:cNvPr id="6" name="Content Placeholder 2">
            <a:extLst>
              <a:ext uri="{FF2B5EF4-FFF2-40B4-BE49-F238E27FC236}">
                <a16:creationId xmlns:a16="http://schemas.microsoft.com/office/drawing/2014/main" id="{9137BF7D-4815-614E-BEE3-022AC1601E88}"/>
              </a:ext>
            </a:extLst>
          </p:cNvPr>
          <p:cNvSpPr txBox="1">
            <a:spLocks/>
          </p:cNvSpPr>
          <p:nvPr/>
        </p:nvSpPr>
        <p:spPr>
          <a:xfrm>
            <a:off x="838200" y="1825625"/>
            <a:ext cx="36999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Red squares are targets (electrified settlements)</a:t>
            </a:r>
          </a:p>
          <a:p>
            <a:r>
              <a:rPr lang="en-US" dirty="0"/>
              <a:t>Roads are overlaid.</a:t>
            </a:r>
          </a:p>
          <a:p>
            <a:r>
              <a:rPr lang="en-US" dirty="0"/>
              <a:t>Bright yellow shows grid so far.</a:t>
            </a:r>
          </a:p>
          <a:p>
            <a:r>
              <a:rPr lang="en-US" dirty="0"/>
              <a:t>Pink shadow around it shows the extent of the halo.</a:t>
            </a:r>
          </a:p>
        </p:txBody>
      </p:sp>
    </p:spTree>
    <p:extLst>
      <p:ext uri="{BB962C8B-B14F-4D97-AF65-F5344CB8AC3E}">
        <p14:creationId xmlns:p14="http://schemas.microsoft.com/office/powerpoint/2010/main" val="74512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82E3-FE0D-A349-B60F-3E688FC00C29}"/>
              </a:ext>
            </a:extLst>
          </p:cNvPr>
          <p:cNvSpPr>
            <a:spLocks noGrp="1"/>
          </p:cNvSpPr>
          <p:nvPr>
            <p:ph type="title"/>
          </p:nvPr>
        </p:nvSpPr>
        <p:spPr/>
        <p:txBody>
          <a:bodyPr/>
          <a:lstStyle/>
          <a:p>
            <a:r>
              <a:rPr lang="en-US" dirty="0"/>
              <a:t>Grid modeling problem</a:t>
            </a:r>
          </a:p>
        </p:txBody>
      </p:sp>
      <p:sp>
        <p:nvSpPr>
          <p:cNvPr id="3" name="Content Placeholder 2">
            <a:extLst>
              <a:ext uri="{FF2B5EF4-FFF2-40B4-BE49-F238E27FC236}">
                <a16:creationId xmlns:a16="http://schemas.microsoft.com/office/drawing/2014/main" id="{DE60FDA3-B846-6E4A-8FA1-F01516D012EA}"/>
              </a:ext>
            </a:extLst>
          </p:cNvPr>
          <p:cNvSpPr>
            <a:spLocks noGrp="1"/>
          </p:cNvSpPr>
          <p:nvPr>
            <p:ph idx="1"/>
          </p:nvPr>
        </p:nvSpPr>
        <p:spPr/>
        <p:txBody>
          <a:bodyPr/>
          <a:lstStyle/>
          <a:p>
            <a:r>
              <a:rPr lang="en-US" dirty="0"/>
              <a:t>Using open and public accessible data sets, estimate the location of the medium voltage power lines (distribution grid).</a:t>
            </a:r>
          </a:p>
          <a:p>
            <a:r>
              <a:rPr lang="en-US" dirty="0"/>
              <a:t>The poles carrying medium voltage power lines are too small to be automatically identified in satellite imagery, and substations are too varied in appearance.</a:t>
            </a:r>
          </a:p>
          <a:p>
            <a:r>
              <a:rPr lang="en-US" dirty="0"/>
              <a:t>As a result, we rely on indirect indicators of electrification and determine likely paths for the power lines that connect them.</a:t>
            </a:r>
          </a:p>
          <a:p>
            <a:endParaRPr lang="en-US" dirty="0"/>
          </a:p>
        </p:txBody>
      </p:sp>
    </p:spTree>
    <p:extLst>
      <p:ext uri="{BB962C8B-B14F-4D97-AF65-F5344CB8AC3E}">
        <p14:creationId xmlns:p14="http://schemas.microsoft.com/office/powerpoint/2010/main" val="138808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F93B-A46A-0249-B84D-5B438B0F9B39}"/>
              </a:ext>
            </a:extLst>
          </p:cNvPr>
          <p:cNvSpPr>
            <a:spLocks noGrp="1"/>
          </p:cNvSpPr>
          <p:nvPr>
            <p:ph type="title"/>
          </p:nvPr>
        </p:nvSpPr>
        <p:spPr/>
        <p:txBody>
          <a:bodyPr/>
          <a:lstStyle/>
          <a:p>
            <a:r>
              <a:rPr lang="en-US" dirty="0"/>
              <a:t>Closer look</a:t>
            </a:r>
          </a:p>
        </p:txBody>
      </p:sp>
      <p:pic>
        <p:nvPicPr>
          <p:cNvPr id="4" name="Content Placeholder 4">
            <a:extLst>
              <a:ext uri="{FF2B5EF4-FFF2-40B4-BE49-F238E27FC236}">
                <a16:creationId xmlns:a16="http://schemas.microsoft.com/office/drawing/2014/main" id="{E2AA45E3-1E11-3A47-BDD3-FDCAC4EBE412}"/>
              </a:ext>
            </a:extLst>
          </p:cNvPr>
          <p:cNvPicPr>
            <a:picLocks noChangeAspect="1"/>
          </p:cNvPicPr>
          <p:nvPr/>
        </p:nvPicPr>
        <p:blipFill rotWithShape="1">
          <a:blip r:embed="rId2"/>
          <a:srcRect l="70709" t="57499" r="14104" b="19884"/>
          <a:stretch/>
        </p:blipFill>
        <p:spPr>
          <a:xfrm>
            <a:off x="4512732" y="0"/>
            <a:ext cx="6189135" cy="6899356"/>
          </a:xfrm>
          <a:prstGeom prst="rect">
            <a:avLst/>
          </a:prstGeom>
        </p:spPr>
      </p:pic>
    </p:spTree>
    <p:extLst>
      <p:ext uri="{BB962C8B-B14F-4D97-AF65-F5344CB8AC3E}">
        <p14:creationId xmlns:p14="http://schemas.microsoft.com/office/powerpoint/2010/main" val="4256126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1F03-AC8C-6246-B7BD-3ACD924E9808}"/>
              </a:ext>
            </a:extLst>
          </p:cNvPr>
          <p:cNvSpPr>
            <a:spLocks noGrp="1"/>
          </p:cNvSpPr>
          <p:nvPr>
            <p:ph type="title"/>
          </p:nvPr>
        </p:nvSpPr>
        <p:spPr/>
        <p:txBody>
          <a:bodyPr/>
          <a:lstStyle/>
          <a:p>
            <a:r>
              <a:rPr lang="en-US" dirty="0"/>
              <a:t>Pathfinder algorithm: expansion</a:t>
            </a:r>
          </a:p>
        </p:txBody>
      </p:sp>
      <p:pic>
        <p:nvPicPr>
          <p:cNvPr id="5" name="Content Placeholder 4">
            <a:extLst>
              <a:ext uri="{FF2B5EF4-FFF2-40B4-BE49-F238E27FC236}">
                <a16:creationId xmlns:a16="http://schemas.microsoft.com/office/drawing/2014/main" id="{2384AD53-EAB3-DF4E-96BB-69F39AC48C7D}"/>
              </a:ext>
            </a:extLst>
          </p:cNvPr>
          <p:cNvPicPr>
            <a:picLocks noGrp="1" noChangeAspect="1"/>
          </p:cNvPicPr>
          <p:nvPr>
            <p:ph idx="1"/>
          </p:nvPr>
        </p:nvPicPr>
        <p:blipFill>
          <a:blip r:embed="rId2"/>
          <a:stretch>
            <a:fillRect/>
          </a:stretch>
        </p:blipFill>
        <p:spPr>
          <a:xfrm>
            <a:off x="4656668" y="1423348"/>
            <a:ext cx="7220688" cy="5434652"/>
          </a:xfrm>
        </p:spPr>
      </p:pic>
    </p:spTree>
    <p:extLst>
      <p:ext uri="{BB962C8B-B14F-4D97-AF65-F5344CB8AC3E}">
        <p14:creationId xmlns:p14="http://schemas.microsoft.com/office/powerpoint/2010/main" val="1818713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1F03-AC8C-6246-B7BD-3ACD924E9808}"/>
              </a:ext>
            </a:extLst>
          </p:cNvPr>
          <p:cNvSpPr>
            <a:spLocks noGrp="1"/>
          </p:cNvSpPr>
          <p:nvPr>
            <p:ph type="title"/>
          </p:nvPr>
        </p:nvSpPr>
        <p:spPr/>
        <p:txBody>
          <a:bodyPr/>
          <a:lstStyle/>
          <a:p>
            <a:r>
              <a:rPr lang="en-US" dirty="0"/>
              <a:t>Pathfinder algorithm: expansion</a:t>
            </a:r>
          </a:p>
        </p:txBody>
      </p:sp>
      <p:pic>
        <p:nvPicPr>
          <p:cNvPr id="5" name="Content Placeholder 4">
            <a:extLst>
              <a:ext uri="{FF2B5EF4-FFF2-40B4-BE49-F238E27FC236}">
                <a16:creationId xmlns:a16="http://schemas.microsoft.com/office/drawing/2014/main" id="{2384AD53-EAB3-DF4E-96BB-69F39AC48C7D}"/>
              </a:ext>
            </a:extLst>
          </p:cNvPr>
          <p:cNvPicPr>
            <a:picLocks noGrp="1" noChangeAspect="1"/>
          </p:cNvPicPr>
          <p:nvPr>
            <p:ph idx="1"/>
          </p:nvPr>
        </p:nvPicPr>
        <p:blipFill>
          <a:blip r:embed="rId2"/>
          <a:stretch>
            <a:fillRect/>
          </a:stretch>
        </p:blipFill>
        <p:spPr>
          <a:xfrm>
            <a:off x="4656668" y="1427600"/>
            <a:ext cx="7220688" cy="5426147"/>
          </a:xfrm>
        </p:spPr>
      </p:pic>
    </p:spTree>
    <p:extLst>
      <p:ext uri="{BB962C8B-B14F-4D97-AF65-F5344CB8AC3E}">
        <p14:creationId xmlns:p14="http://schemas.microsoft.com/office/powerpoint/2010/main" val="1413368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1F03-AC8C-6246-B7BD-3ACD924E9808}"/>
              </a:ext>
            </a:extLst>
          </p:cNvPr>
          <p:cNvSpPr>
            <a:spLocks noGrp="1"/>
          </p:cNvSpPr>
          <p:nvPr>
            <p:ph type="title"/>
          </p:nvPr>
        </p:nvSpPr>
        <p:spPr/>
        <p:txBody>
          <a:bodyPr/>
          <a:lstStyle/>
          <a:p>
            <a:r>
              <a:rPr lang="en-US" dirty="0"/>
              <a:t>Pathfinder algorithm: expansion</a:t>
            </a:r>
          </a:p>
        </p:txBody>
      </p:sp>
      <p:pic>
        <p:nvPicPr>
          <p:cNvPr id="5" name="Content Placeholder 4">
            <a:extLst>
              <a:ext uri="{FF2B5EF4-FFF2-40B4-BE49-F238E27FC236}">
                <a16:creationId xmlns:a16="http://schemas.microsoft.com/office/drawing/2014/main" id="{2384AD53-EAB3-DF4E-96BB-69F39AC48C7D}"/>
              </a:ext>
            </a:extLst>
          </p:cNvPr>
          <p:cNvPicPr>
            <a:picLocks noGrp="1" noChangeAspect="1"/>
          </p:cNvPicPr>
          <p:nvPr>
            <p:ph idx="1"/>
          </p:nvPr>
        </p:nvPicPr>
        <p:blipFill>
          <a:blip r:embed="rId2"/>
          <a:stretch>
            <a:fillRect/>
          </a:stretch>
        </p:blipFill>
        <p:spPr>
          <a:xfrm>
            <a:off x="4656668" y="1431852"/>
            <a:ext cx="7220688" cy="5417642"/>
          </a:xfrm>
        </p:spPr>
      </p:pic>
      <p:sp>
        <p:nvSpPr>
          <p:cNvPr id="4" name="Content Placeholder 2">
            <a:extLst>
              <a:ext uri="{FF2B5EF4-FFF2-40B4-BE49-F238E27FC236}">
                <a16:creationId xmlns:a16="http://schemas.microsoft.com/office/drawing/2014/main" id="{D2AC45F4-9821-BB43-81E0-F8F143E4FFE1}"/>
              </a:ext>
            </a:extLst>
          </p:cNvPr>
          <p:cNvSpPr txBox="1">
            <a:spLocks/>
          </p:cNvSpPr>
          <p:nvPr/>
        </p:nvSpPr>
        <p:spPr>
          <a:xfrm>
            <a:off x="838200" y="1825625"/>
            <a:ext cx="36999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halo quickly expands, strongly preferring major roadways.</a:t>
            </a:r>
          </a:p>
          <a:p>
            <a:r>
              <a:rPr lang="en-US" dirty="0"/>
              <a:t>The grid follows.</a:t>
            </a:r>
          </a:p>
        </p:txBody>
      </p:sp>
    </p:spTree>
    <p:extLst>
      <p:ext uri="{BB962C8B-B14F-4D97-AF65-F5344CB8AC3E}">
        <p14:creationId xmlns:p14="http://schemas.microsoft.com/office/powerpoint/2010/main" val="134174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1F03-AC8C-6246-B7BD-3ACD924E9808}"/>
              </a:ext>
            </a:extLst>
          </p:cNvPr>
          <p:cNvSpPr>
            <a:spLocks noGrp="1"/>
          </p:cNvSpPr>
          <p:nvPr>
            <p:ph type="title"/>
          </p:nvPr>
        </p:nvSpPr>
        <p:spPr/>
        <p:txBody>
          <a:bodyPr/>
          <a:lstStyle/>
          <a:p>
            <a:r>
              <a:rPr lang="en-US" dirty="0"/>
              <a:t>Pathfinder algorithm: completion</a:t>
            </a:r>
          </a:p>
        </p:txBody>
      </p:sp>
      <p:pic>
        <p:nvPicPr>
          <p:cNvPr id="5" name="Content Placeholder 4">
            <a:extLst>
              <a:ext uri="{FF2B5EF4-FFF2-40B4-BE49-F238E27FC236}">
                <a16:creationId xmlns:a16="http://schemas.microsoft.com/office/drawing/2014/main" id="{2384AD53-EAB3-DF4E-96BB-69F39AC48C7D}"/>
              </a:ext>
            </a:extLst>
          </p:cNvPr>
          <p:cNvPicPr>
            <a:picLocks noGrp="1" noChangeAspect="1"/>
          </p:cNvPicPr>
          <p:nvPr>
            <p:ph idx="1"/>
          </p:nvPr>
        </p:nvPicPr>
        <p:blipFill>
          <a:blip r:embed="rId2"/>
          <a:stretch>
            <a:fillRect/>
          </a:stretch>
        </p:blipFill>
        <p:spPr>
          <a:xfrm>
            <a:off x="4666573" y="1431852"/>
            <a:ext cx="7200878" cy="5417642"/>
          </a:xfrm>
        </p:spPr>
      </p:pic>
      <p:sp>
        <p:nvSpPr>
          <p:cNvPr id="4" name="Content Placeholder 2">
            <a:extLst>
              <a:ext uri="{FF2B5EF4-FFF2-40B4-BE49-F238E27FC236}">
                <a16:creationId xmlns:a16="http://schemas.microsoft.com/office/drawing/2014/main" id="{D2AC45F4-9821-BB43-81E0-F8F143E4FFE1}"/>
              </a:ext>
            </a:extLst>
          </p:cNvPr>
          <p:cNvSpPr txBox="1">
            <a:spLocks/>
          </p:cNvSpPr>
          <p:nvPr/>
        </p:nvSpPr>
        <p:spPr>
          <a:xfrm>
            <a:off x="838200" y="1825625"/>
            <a:ext cx="36999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By the time the last electrified settlement has been reached, most of the region has been encompassed by the halo.</a:t>
            </a:r>
          </a:p>
        </p:txBody>
      </p:sp>
    </p:spTree>
    <p:extLst>
      <p:ext uri="{BB962C8B-B14F-4D97-AF65-F5344CB8AC3E}">
        <p14:creationId xmlns:p14="http://schemas.microsoft.com/office/powerpoint/2010/main" val="125937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4BAB-B570-C946-9349-A50A6F5C8C95}"/>
              </a:ext>
            </a:extLst>
          </p:cNvPr>
          <p:cNvSpPr>
            <a:spLocks noGrp="1"/>
          </p:cNvSpPr>
          <p:nvPr>
            <p:ph type="title"/>
          </p:nvPr>
        </p:nvSpPr>
        <p:spPr/>
        <p:txBody>
          <a:bodyPr/>
          <a:lstStyle/>
          <a:p>
            <a:r>
              <a:rPr lang="en-US" dirty="0"/>
              <a:t>Form of results</a:t>
            </a:r>
          </a:p>
        </p:txBody>
      </p:sp>
      <p:sp>
        <p:nvSpPr>
          <p:cNvPr id="3" name="Content Placeholder 2">
            <a:extLst>
              <a:ext uri="{FF2B5EF4-FFF2-40B4-BE49-F238E27FC236}">
                <a16:creationId xmlns:a16="http://schemas.microsoft.com/office/drawing/2014/main" id="{3C742653-515F-474F-ABE9-6F844DC5142D}"/>
              </a:ext>
            </a:extLst>
          </p:cNvPr>
          <p:cNvSpPr>
            <a:spLocks noGrp="1"/>
          </p:cNvSpPr>
          <p:nvPr>
            <p:ph idx="1"/>
          </p:nvPr>
        </p:nvSpPr>
        <p:spPr/>
        <p:txBody>
          <a:bodyPr/>
          <a:lstStyle/>
          <a:p>
            <a:r>
              <a:rPr lang="en-US" dirty="0"/>
              <a:t>When complete, the grid estimate is represented as a set of contiguous Bing zoom level 20 tiles.</a:t>
            </a:r>
          </a:p>
          <a:p>
            <a:r>
              <a:rPr lang="en-US" dirty="0"/>
              <a:t>Compared to ground truth in Nigeria and Uganda, the estimate is within 1 km of the actual </a:t>
            </a:r>
            <a:r>
              <a:rPr lang="en-US"/>
              <a:t>grid ~70% </a:t>
            </a:r>
            <a:r>
              <a:rPr lang="en-US" dirty="0"/>
              <a:t>of the time.</a:t>
            </a:r>
          </a:p>
        </p:txBody>
      </p:sp>
    </p:spTree>
    <p:extLst>
      <p:ext uri="{BB962C8B-B14F-4D97-AF65-F5344CB8AC3E}">
        <p14:creationId xmlns:p14="http://schemas.microsoft.com/office/powerpoint/2010/main" val="2812069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29DC-00FB-D64F-994B-1E3597D898DD}"/>
              </a:ext>
            </a:extLst>
          </p:cNvPr>
          <p:cNvSpPr>
            <a:spLocks noGrp="1"/>
          </p:cNvSpPr>
          <p:nvPr>
            <p:ph type="title"/>
          </p:nvPr>
        </p:nvSpPr>
        <p:spPr>
          <a:xfrm>
            <a:off x="838199" y="365125"/>
            <a:ext cx="11167533" cy="1325563"/>
          </a:xfrm>
        </p:spPr>
        <p:txBody>
          <a:bodyPr/>
          <a:lstStyle/>
          <a:p>
            <a:r>
              <a:rPr lang="en-US" dirty="0"/>
              <a:t>In some places, the model performs quite well</a:t>
            </a:r>
          </a:p>
        </p:txBody>
      </p:sp>
      <p:sp>
        <p:nvSpPr>
          <p:cNvPr id="3" name="Content Placeholder 2">
            <a:extLst>
              <a:ext uri="{FF2B5EF4-FFF2-40B4-BE49-F238E27FC236}">
                <a16:creationId xmlns:a16="http://schemas.microsoft.com/office/drawing/2014/main" id="{5D506B25-E3B9-0243-BE79-0B3EC0C11345}"/>
              </a:ext>
            </a:extLst>
          </p:cNvPr>
          <p:cNvSpPr>
            <a:spLocks noGrp="1"/>
          </p:cNvSpPr>
          <p:nvPr>
            <p:ph idx="1"/>
          </p:nvPr>
        </p:nvSpPr>
        <p:spPr>
          <a:xfrm>
            <a:off x="838200" y="1825625"/>
            <a:ext cx="3970867" cy="4351338"/>
          </a:xfrm>
        </p:spPr>
        <p:txBody>
          <a:bodyPr/>
          <a:lstStyle/>
          <a:p>
            <a:r>
              <a:rPr lang="en-US" dirty="0"/>
              <a:t>Blue is ground truth.</a:t>
            </a:r>
          </a:p>
          <a:p>
            <a:r>
              <a:rPr lang="en-US" dirty="0"/>
              <a:t>Bright yellow is modeled grid.</a:t>
            </a:r>
          </a:p>
          <a:p>
            <a:r>
              <a:rPr lang="en-US" dirty="0"/>
              <a:t>Through most of this region, blue lies exactly over yellow.</a:t>
            </a:r>
          </a:p>
        </p:txBody>
      </p:sp>
      <p:pic>
        <p:nvPicPr>
          <p:cNvPr id="4" name="Content Placeholder 3">
            <a:extLst>
              <a:ext uri="{FF2B5EF4-FFF2-40B4-BE49-F238E27FC236}">
                <a16:creationId xmlns:a16="http://schemas.microsoft.com/office/drawing/2014/main" id="{F011F14C-6094-D341-9E0E-958D1C633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33" y="1466915"/>
            <a:ext cx="6807654" cy="5429475"/>
          </a:xfrm>
          <a:prstGeom prst="rect">
            <a:avLst/>
          </a:prstGeom>
        </p:spPr>
      </p:pic>
    </p:spTree>
    <p:extLst>
      <p:ext uri="{BB962C8B-B14F-4D97-AF65-F5344CB8AC3E}">
        <p14:creationId xmlns:p14="http://schemas.microsoft.com/office/powerpoint/2010/main" val="164394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FD16-A3D3-1A4A-99D3-26526B7C135E}"/>
              </a:ext>
            </a:extLst>
          </p:cNvPr>
          <p:cNvSpPr>
            <a:spLocks noGrp="1"/>
          </p:cNvSpPr>
          <p:nvPr>
            <p:ph type="title"/>
          </p:nvPr>
        </p:nvSpPr>
        <p:spPr/>
        <p:txBody>
          <a:bodyPr/>
          <a:lstStyle/>
          <a:p>
            <a:r>
              <a:rPr lang="en-US" dirty="0"/>
              <a:t>Data sets used</a:t>
            </a:r>
          </a:p>
        </p:txBody>
      </p:sp>
      <p:sp>
        <p:nvSpPr>
          <p:cNvPr id="3" name="Content Placeholder 2">
            <a:extLst>
              <a:ext uri="{FF2B5EF4-FFF2-40B4-BE49-F238E27FC236}">
                <a16:creationId xmlns:a16="http://schemas.microsoft.com/office/drawing/2014/main" id="{DA9F487A-F8DB-C449-8E85-04C763187973}"/>
              </a:ext>
            </a:extLst>
          </p:cNvPr>
          <p:cNvSpPr>
            <a:spLocks noGrp="1"/>
          </p:cNvSpPr>
          <p:nvPr>
            <p:ph idx="1"/>
          </p:nvPr>
        </p:nvSpPr>
        <p:spPr/>
        <p:txBody>
          <a:bodyPr/>
          <a:lstStyle/>
          <a:p>
            <a:r>
              <a:rPr lang="en-US" dirty="0"/>
              <a:t>VIIRS day-night band “night lights”</a:t>
            </a:r>
          </a:p>
          <a:p>
            <a:pPr lvl="1"/>
            <a:r>
              <a:rPr lang="en-US" dirty="0"/>
              <a:t>Monthly composites covering 2012-2106 (5 years * 12 months = 60 in all)</a:t>
            </a:r>
          </a:p>
          <a:p>
            <a:r>
              <a:rPr lang="en-US" dirty="0"/>
              <a:t>The </a:t>
            </a:r>
            <a:r>
              <a:rPr lang="en-US" dirty="0">
                <a:hlinkClick r:id="rId2"/>
              </a:rPr>
              <a:t>MODIS land cover data set</a:t>
            </a:r>
            <a:endParaRPr lang="en-US" dirty="0"/>
          </a:p>
          <a:p>
            <a:r>
              <a:rPr lang="en-US" dirty="0"/>
              <a:t>Open Street Map highways</a:t>
            </a:r>
          </a:p>
          <a:p>
            <a:endParaRPr lang="en-US" dirty="0"/>
          </a:p>
        </p:txBody>
      </p:sp>
    </p:spTree>
    <p:extLst>
      <p:ext uri="{BB962C8B-B14F-4D97-AF65-F5344CB8AC3E}">
        <p14:creationId xmlns:p14="http://schemas.microsoft.com/office/powerpoint/2010/main" val="160511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D67D-2E8C-7B41-B6E9-EF228825B215}"/>
              </a:ext>
            </a:extLst>
          </p:cNvPr>
          <p:cNvSpPr>
            <a:spLocks noGrp="1"/>
          </p:cNvSpPr>
          <p:nvPr>
            <p:ph type="title"/>
          </p:nvPr>
        </p:nvSpPr>
        <p:spPr/>
        <p:txBody>
          <a:bodyPr/>
          <a:lstStyle/>
          <a:p>
            <a:r>
              <a:rPr lang="en-US" dirty="0"/>
              <a:t>Nightlights</a:t>
            </a:r>
          </a:p>
        </p:txBody>
      </p:sp>
      <p:sp>
        <p:nvSpPr>
          <p:cNvPr id="3" name="Content Placeholder 2">
            <a:extLst>
              <a:ext uri="{FF2B5EF4-FFF2-40B4-BE49-F238E27FC236}">
                <a16:creationId xmlns:a16="http://schemas.microsoft.com/office/drawing/2014/main" id="{7F0E3415-8429-E547-A75A-725C1C15FAC5}"/>
              </a:ext>
            </a:extLst>
          </p:cNvPr>
          <p:cNvSpPr>
            <a:spLocks noGrp="1"/>
          </p:cNvSpPr>
          <p:nvPr>
            <p:ph idx="1"/>
          </p:nvPr>
        </p:nvSpPr>
        <p:spPr/>
        <p:txBody>
          <a:bodyPr>
            <a:normAutofit/>
          </a:bodyPr>
          <a:lstStyle/>
          <a:p>
            <a:r>
              <a:rPr lang="en-US" dirty="0"/>
              <a:t>The most reliable publicly available indicator of electrification is nighttime radiance, collected by the VIIRS day-night band sensor on the SUOMI-NPP satellite.</a:t>
            </a:r>
          </a:p>
          <a:p>
            <a:r>
              <a:rPr lang="en-US" dirty="0"/>
              <a:t>Using these “night lights”, we can see which communities regularly generate enough light to be detected from space.</a:t>
            </a:r>
          </a:p>
          <a:p>
            <a:pPr lvl="1"/>
            <a:r>
              <a:rPr lang="en-US" dirty="0"/>
              <a:t>Images are collected about 2am local time, which means they are dominated by all-night outdoor lighting.</a:t>
            </a:r>
          </a:p>
          <a:p>
            <a:endParaRPr lang="en-US" dirty="0"/>
          </a:p>
        </p:txBody>
      </p:sp>
    </p:spTree>
    <p:extLst>
      <p:ext uri="{BB962C8B-B14F-4D97-AF65-F5344CB8AC3E}">
        <p14:creationId xmlns:p14="http://schemas.microsoft.com/office/powerpoint/2010/main" val="144131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6601-6C24-C34E-85D9-FEEE17E78128}"/>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8329B5AA-B717-EB4B-91FF-6C4B5E24C509}"/>
              </a:ext>
            </a:extLst>
          </p:cNvPr>
          <p:cNvSpPr>
            <a:spLocks noGrp="1"/>
          </p:cNvSpPr>
          <p:nvPr>
            <p:ph idx="1"/>
          </p:nvPr>
        </p:nvSpPr>
        <p:spPr/>
        <p:txBody>
          <a:bodyPr/>
          <a:lstStyle/>
          <a:p>
            <a:r>
              <a:rPr lang="en-US" dirty="0"/>
              <a:t>By using night lights to infer electrification, we make a two assumptions:</a:t>
            </a:r>
          </a:p>
          <a:p>
            <a:pPr marL="914400" lvl="1" indent="-457200">
              <a:buFont typeface="+mj-lt"/>
              <a:buAutoNum type="arabicPeriod"/>
            </a:pPr>
            <a:r>
              <a:rPr lang="en-US" dirty="0"/>
              <a:t>That all settlements on the grid generate detectable lighting,</a:t>
            </a:r>
          </a:p>
          <a:p>
            <a:pPr marL="914400" lvl="1" indent="-457200">
              <a:buFont typeface="+mj-lt"/>
              <a:buAutoNum type="arabicPeriod"/>
            </a:pPr>
            <a:r>
              <a:rPr lang="en-US" dirty="0"/>
              <a:t>That all settlements off the grid (including those on micro-grids) do not.</a:t>
            </a:r>
          </a:p>
          <a:p>
            <a:r>
              <a:rPr lang="en-US" dirty="0"/>
              <a:t>We are continuing to challenge these assumptions against the electrification data we can find, but so far they have not proven to be grossly inaccurate.</a:t>
            </a:r>
          </a:p>
          <a:p>
            <a:endParaRPr lang="en-US" dirty="0"/>
          </a:p>
        </p:txBody>
      </p:sp>
    </p:spTree>
    <p:extLst>
      <p:ext uri="{BB962C8B-B14F-4D97-AF65-F5344CB8AC3E}">
        <p14:creationId xmlns:p14="http://schemas.microsoft.com/office/powerpoint/2010/main" val="63660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D494-6B19-B843-87DF-5CDFE9CDC800}"/>
              </a:ext>
            </a:extLst>
          </p:cNvPr>
          <p:cNvSpPr>
            <a:spLocks noGrp="1"/>
          </p:cNvSpPr>
          <p:nvPr>
            <p:ph type="title"/>
          </p:nvPr>
        </p:nvSpPr>
        <p:spPr/>
        <p:txBody>
          <a:bodyPr/>
          <a:lstStyle/>
          <a:p>
            <a:r>
              <a:rPr lang="en-US" dirty="0"/>
              <a:t>Nightlights processing</a:t>
            </a:r>
          </a:p>
        </p:txBody>
      </p:sp>
      <p:sp>
        <p:nvSpPr>
          <p:cNvPr id="3" name="Content Placeholder 2">
            <a:extLst>
              <a:ext uri="{FF2B5EF4-FFF2-40B4-BE49-F238E27FC236}">
                <a16:creationId xmlns:a16="http://schemas.microsoft.com/office/drawing/2014/main" id="{4EB7F8BD-A917-BC40-A6F1-27C2EC4F4581}"/>
              </a:ext>
            </a:extLst>
          </p:cNvPr>
          <p:cNvSpPr>
            <a:spLocks noGrp="1"/>
          </p:cNvSpPr>
          <p:nvPr>
            <p:ph idx="1"/>
          </p:nvPr>
        </p:nvSpPr>
        <p:spPr/>
        <p:txBody>
          <a:bodyPr/>
          <a:lstStyle/>
          <a:p>
            <a:r>
              <a:rPr lang="en-US" dirty="0"/>
              <a:t>Using a 311 * 311 km area</a:t>
            </a:r>
          </a:p>
          <a:p>
            <a:r>
              <a:rPr lang="en-US" dirty="0"/>
              <a:t>For each monthly image, if more than 20% of the pixel values were missing (due to cloud cover) reject the image.</a:t>
            </a:r>
          </a:p>
          <a:p>
            <a:pPr lvl="1"/>
            <a:r>
              <a:rPr lang="en-US" dirty="0"/>
              <a:t> Missing values are indicated by pixels values exactly equal to zero.</a:t>
            </a:r>
          </a:p>
          <a:p>
            <a:r>
              <a:rPr lang="en-US" dirty="0"/>
              <a:t>Interpolate the data to a regular grid.</a:t>
            </a:r>
          </a:p>
          <a:p>
            <a:pPr lvl="1"/>
            <a:r>
              <a:rPr lang="en-US" dirty="0"/>
              <a:t>We used zoom level 17 Bing tiles, (approx. 304 m * 304 m).</a:t>
            </a:r>
          </a:p>
          <a:p>
            <a:pPr lvl="1"/>
            <a:r>
              <a:rPr lang="en-US" dirty="0"/>
              <a:t>Flood fill gaps with nearest neighbor values.</a:t>
            </a:r>
          </a:p>
          <a:p>
            <a:pPr lvl="1"/>
            <a:r>
              <a:rPr lang="en-US" dirty="0"/>
              <a:t>In case of collisions, keep the maximum value.</a:t>
            </a:r>
          </a:p>
          <a:p>
            <a:pPr lvl="1"/>
            <a:endParaRPr lang="en-US" dirty="0"/>
          </a:p>
        </p:txBody>
      </p:sp>
    </p:spTree>
    <p:extLst>
      <p:ext uri="{BB962C8B-B14F-4D97-AF65-F5344CB8AC3E}">
        <p14:creationId xmlns:p14="http://schemas.microsoft.com/office/powerpoint/2010/main" val="455066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95-69F0-D54F-9938-3C33B8999B26}"/>
              </a:ext>
            </a:extLst>
          </p:cNvPr>
          <p:cNvSpPr>
            <a:spLocks noGrp="1"/>
          </p:cNvSpPr>
          <p:nvPr>
            <p:ph type="title"/>
          </p:nvPr>
        </p:nvSpPr>
        <p:spPr/>
        <p:txBody>
          <a:bodyPr/>
          <a:lstStyle/>
          <a:p>
            <a:r>
              <a:rPr lang="en-US" dirty="0"/>
              <a:t>Nightlights processing</a:t>
            </a:r>
          </a:p>
        </p:txBody>
      </p:sp>
      <p:sp>
        <p:nvSpPr>
          <p:cNvPr id="3" name="Content Placeholder 2">
            <a:extLst>
              <a:ext uri="{FF2B5EF4-FFF2-40B4-BE49-F238E27FC236}">
                <a16:creationId xmlns:a16="http://schemas.microsoft.com/office/drawing/2014/main" id="{D1FD9CD6-23AB-2C4E-90D8-8842067E913D}"/>
              </a:ext>
            </a:extLst>
          </p:cNvPr>
          <p:cNvSpPr>
            <a:spLocks noGrp="1"/>
          </p:cNvSpPr>
          <p:nvPr>
            <p:ph idx="1"/>
          </p:nvPr>
        </p:nvSpPr>
        <p:spPr/>
        <p:txBody>
          <a:bodyPr>
            <a:normAutofit/>
          </a:bodyPr>
          <a:lstStyle/>
          <a:p>
            <a:r>
              <a:rPr lang="en-US" dirty="0"/>
              <a:t>Human-generated lighting is just one source of night light radiance. In order to make use of the images, they must first be corrected for reflected starlight and moonlight, clouds, wildfires and lightning.</a:t>
            </a:r>
          </a:p>
          <a:p>
            <a:r>
              <a:rPr lang="en-US" dirty="0"/>
              <a:t>Indirect and non-settlement sources of light need to be removed as well, including oil well flares fishing boats, bonfires and reflected city lights.</a:t>
            </a:r>
          </a:p>
          <a:p>
            <a:endParaRPr lang="en-US" dirty="0"/>
          </a:p>
        </p:txBody>
      </p:sp>
    </p:spTree>
    <p:extLst>
      <p:ext uri="{BB962C8B-B14F-4D97-AF65-F5344CB8AC3E}">
        <p14:creationId xmlns:p14="http://schemas.microsoft.com/office/powerpoint/2010/main" val="183303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1495-69F0-D54F-9938-3C33B8999B26}"/>
              </a:ext>
            </a:extLst>
          </p:cNvPr>
          <p:cNvSpPr>
            <a:spLocks noGrp="1"/>
          </p:cNvSpPr>
          <p:nvPr>
            <p:ph type="title"/>
          </p:nvPr>
        </p:nvSpPr>
        <p:spPr/>
        <p:txBody>
          <a:bodyPr/>
          <a:lstStyle/>
          <a:p>
            <a:r>
              <a:rPr lang="en-US" dirty="0"/>
              <a:t>Nightlights processing</a:t>
            </a:r>
          </a:p>
        </p:txBody>
      </p:sp>
      <p:sp>
        <p:nvSpPr>
          <p:cNvPr id="3" name="Content Placeholder 2">
            <a:extLst>
              <a:ext uri="{FF2B5EF4-FFF2-40B4-BE49-F238E27FC236}">
                <a16:creationId xmlns:a16="http://schemas.microsoft.com/office/drawing/2014/main" id="{D1FD9CD6-23AB-2C4E-90D8-8842067E913D}"/>
              </a:ext>
            </a:extLst>
          </p:cNvPr>
          <p:cNvSpPr>
            <a:spLocks noGrp="1"/>
          </p:cNvSpPr>
          <p:nvPr>
            <p:ph idx="1"/>
          </p:nvPr>
        </p:nvSpPr>
        <p:spPr/>
        <p:txBody>
          <a:bodyPr>
            <a:normAutofit lnSpcReduction="10000"/>
          </a:bodyPr>
          <a:lstStyle/>
          <a:p>
            <a:r>
              <a:rPr lang="en-US" dirty="0"/>
              <a:t>We work with a sequence of monthly composite images, covering a period of five years.</a:t>
            </a:r>
          </a:p>
          <a:p>
            <a:pPr lvl="1"/>
            <a:r>
              <a:rPr lang="en-US" dirty="0"/>
              <a:t>NASA composites an image each month, combining the most cloud-free, moonless images patches to cover the earth.</a:t>
            </a:r>
          </a:p>
          <a:p>
            <a:r>
              <a:rPr lang="en-US" dirty="0"/>
              <a:t>We apply a custom image processing filter to each image that subtracts the background level out and identifies pixels that are significantly brighter than those in their immediate neighborhood.</a:t>
            </a:r>
          </a:p>
          <a:p>
            <a:pPr lvl="1"/>
            <a:r>
              <a:rPr lang="en-US" dirty="0"/>
              <a:t>This eliminates background and reflected light.</a:t>
            </a:r>
          </a:p>
          <a:p>
            <a:r>
              <a:rPr lang="en-US" dirty="0"/>
              <a:t>Then, we find which pixels are consistently lit over time.</a:t>
            </a:r>
          </a:p>
          <a:p>
            <a:pPr lvl="1"/>
            <a:r>
              <a:rPr lang="en-US" dirty="0"/>
              <a:t>This eliminates wildfires and temporary or mobile light sources.</a:t>
            </a:r>
          </a:p>
          <a:p>
            <a:r>
              <a:rPr lang="en-US" dirty="0"/>
              <a:t>The points that remain are assumed to be electrified settlements.</a:t>
            </a:r>
          </a:p>
          <a:p>
            <a:endParaRPr lang="en-US" dirty="0"/>
          </a:p>
        </p:txBody>
      </p:sp>
    </p:spTree>
    <p:extLst>
      <p:ext uri="{BB962C8B-B14F-4D97-AF65-F5344CB8AC3E}">
        <p14:creationId xmlns:p14="http://schemas.microsoft.com/office/powerpoint/2010/main" val="31312643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1462</TotalTime>
  <Words>1795</Words>
  <Application>Microsoft Office PowerPoint</Application>
  <PresentationFormat>Widescreen</PresentationFormat>
  <Paragraphs>161</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How FB electrical grid modeling works</vt:lpstr>
      <vt:lpstr>Goal</vt:lpstr>
      <vt:lpstr>Grid modeling problem</vt:lpstr>
      <vt:lpstr>Data sets used</vt:lpstr>
      <vt:lpstr>Nightlights</vt:lpstr>
      <vt:lpstr>Assumptions</vt:lpstr>
      <vt:lpstr>Nightlights processing</vt:lpstr>
      <vt:lpstr>Nightlights processing</vt:lpstr>
      <vt:lpstr>Nightlights processing</vt:lpstr>
      <vt:lpstr>Nightlights filtering</vt:lpstr>
      <vt:lpstr>Filter</vt:lpstr>
      <vt:lpstr>Filter visualized</vt:lpstr>
      <vt:lpstr>Single image, before and after filtering</vt:lpstr>
      <vt:lpstr>Find persistently lit tiles</vt:lpstr>
      <vt:lpstr>Account for land cover type</vt:lpstr>
      <vt:lpstr>Sample results</vt:lpstr>
      <vt:lpstr>PowerPoint Presentation</vt:lpstr>
      <vt:lpstr>Grid path selection</vt:lpstr>
      <vt:lpstr>Path cost</vt:lpstr>
      <vt:lpstr>Open Street Maps highways types</vt:lpstr>
      <vt:lpstr>Discretize roads</vt:lpstr>
      <vt:lpstr>Create targets</vt:lpstr>
      <vt:lpstr>Seed the origins</vt:lpstr>
      <vt:lpstr>Pathfinder</vt:lpstr>
      <vt:lpstr>The halo</vt:lpstr>
      <vt:lpstr>Distance</vt:lpstr>
      <vt:lpstr>The algorithm</vt:lpstr>
      <vt:lpstr>The algorithm, part 2</vt:lpstr>
      <vt:lpstr>Pathfinder algorithm in action</vt:lpstr>
      <vt:lpstr>Closer look</vt:lpstr>
      <vt:lpstr>Pathfinder algorithm: expansion</vt:lpstr>
      <vt:lpstr>Pathfinder algorithm: expansion</vt:lpstr>
      <vt:lpstr>Pathfinder algorithm: expansion</vt:lpstr>
      <vt:lpstr>Pathfinder algorithm: completion</vt:lpstr>
      <vt:lpstr>Form of results</vt:lpstr>
      <vt:lpstr>In some places, the model performs quite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BrandonRohrer</dc:creator>
  <cp:lastModifiedBy>Dimitry Gershenson</cp:lastModifiedBy>
  <cp:revision>23</cp:revision>
  <dcterms:created xsi:type="dcterms:W3CDTF">2018-07-09T16:55:36Z</dcterms:created>
  <dcterms:modified xsi:type="dcterms:W3CDTF">2018-07-27T17:52:37Z</dcterms:modified>
</cp:coreProperties>
</file>